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272" r:id="rId4"/>
    <p:sldId id="273" r:id="rId5"/>
    <p:sldId id="274" r:id="rId6"/>
    <p:sldId id="259" r:id="rId7"/>
    <p:sldId id="311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313" r:id="rId18"/>
    <p:sldId id="285" r:id="rId19"/>
    <p:sldId id="286" r:id="rId20"/>
    <p:sldId id="284" r:id="rId21"/>
    <p:sldId id="288" r:id="rId22"/>
    <p:sldId id="287" r:id="rId23"/>
    <p:sldId id="291" r:id="rId24"/>
    <p:sldId id="297" r:id="rId25"/>
    <p:sldId id="314" r:id="rId26"/>
    <p:sldId id="301" r:id="rId27"/>
    <p:sldId id="299" r:id="rId28"/>
    <p:sldId id="300" r:id="rId29"/>
    <p:sldId id="315" r:id="rId30"/>
    <p:sldId id="302" r:id="rId31"/>
    <p:sldId id="303" r:id="rId32"/>
    <p:sldId id="316" r:id="rId33"/>
    <p:sldId id="305" r:id="rId34"/>
    <p:sldId id="306" r:id="rId35"/>
    <p:sldId id="304" r:id="rId36"/>
    <p:sldId id="307" r:id="rId37"/>
    <p:sldId id="308" r:id="rId38"/>
    <p:sldId id="267" r:id="rId39"/>
    <p:sldId id="31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5682" autoAdjust="0"/>
  </p:normalViewPr>
  <p:slideViewPr>
    <p:cSldViewPr snapToGrid="0">
      <p:cViewPr varScale="1">
        <p:scale>
          <a:sx n="88" d="100"/>
          <a:sy n="88" d="100"/>
        </p:scale>
        <p:origin x="13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AB149-7720-473C-B73A-C7CE1D724D5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45162-CE34-444E-8B5F-2D5F488723F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9ED694C8-E855-4F44-AA4B-3C2BE30B4637}" type="parTrans" cxnId="{9CD2E325-2C83-4FAB-A78E-052AA54F7AFD}">
      <dgm:prSet/>
      <dgm:spPr/>
      <dgm:t>
        <a:bodyPr/>
        <a:lstStyle/>
        <a:p>
          <a:endParaRPr lang="en-US"/>
        </a:p>
      </dgm:t>
    </dgm:pt>
    <dgm:pt modelId="{CAC52D35-DAB5-42BE-87FD-D6038F790C55}" type="sibTrans" cxnId="{9CD2E325-2C83-4FAB-A78E-052AA54F7AFD}">
      <dgm:prSet/>
      <dgm:spPr/>
      <dgm:t>
        <a:bodyPr/>
        <a:lstStyle/>
        <a:p>
          <a:endParaRPr lang="en-US"/>
        </a:p>
      </dgm:t>
    </dgm:pt>
    <dgm:pt modelId="{BD54CDAF-ADC6-4A0F-B01A-7FC4EFF718C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000" dirty="0"/>
            <a:t>Department of Commerce</a:t>
          </a:r>
        </a:p>
      </dgm:t>
    </dgm:pt>
    <dgm:pt modelId="{31A1DBA5-5AED-4039-99F1-BA59829AE130}" type="parTrans" cxnId="{24926936-4364-4316-9769-8DE2C5D18C26}">
      <dgm:prSet/>
      <dgm:spPr/>
      <dgm:t>
        <a:bodyPr/>
        <a:lstStyle/>
        <a:p>
          <a:endParaRPr lang="en-US"/>
        </a:p>
      </dgm:t>
    </dgm:pt>
    <dgm:pt modelId="{B6019A1B-60CE-4561-81E0-CDE64FA89852}" type="sibTrans" cxnId="{24926936-4364-4316-9769-8DE2C5D18C26}">
      <dgm:prSet/>
      <dgm:spPr/>
      <dgm:t>
        <a:bodyPr/>
        <a:lstStyle/>
        <a:p>
          <a:endParaRPr lang="en-US"/>
        </a:p>
      </dgm:t>
    </dgm:pt>
    <dgm:pt modelId="{FC687343-27CE-4CF9-983F-8B04D935C8A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900" dirty="0"/>
            <a:t>Associate Development Organization</a:t>
          </a:r>
        </a:p>
      </dgm:t>
    </dgm:pt>
    <dgm:pt modelId="{93FEF6DB-7051-4B9B-A1EC-0A97F7ADBA4A}" type="parTrans" cxnId="{360F1EE3-B556-474D-BEB3-ECCF81B18B20}">
      <dgm:prSet/>
      <dgm:spPr/>
      <dgm:t>
        <a:bodyPr/>
        <a:lstStyle/>
        <a:p>
          <a:endParaRPr lang="en-US"/>
        </a:p>
      </dgm:t>
    </dgm:pt>
    <dgm:pt modelId="{64D05238-6D3D-4305-A816-D72B396CE7E6}" type="sibTrans" cxnId="{360F1EE3-B556-474D-BEB3-ECCF81B18B20}">
      <dgm:prSet/>
      <dgm:spPr/>
      <dgm:t>
        <a:bodyPr/>
        <a:lstStyle/>
        <a:p>
          <a:endParaRPr lang="en-US"/>
        </a:p>
      </dgm:t>
    </dgm:pt>
    <dgm:pt modelId="{47285DA0-E4F8-4E94-B0EF-2DB275214AD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City &amp; County</a:t>
          </a:r>
        </a:p>
      </dgm:t>
    </dgm:pt>
    <dgm:pt modelId="{A960AB2A-7B84-4817-BE79-4745D4DAE9C1}" type="parTrans" cxnId="{07688EE4-3CA0-4BDE-8994-928ECB81276C}">
      <dgm:prSet/>
      <dgm:spPr/>
      <dgm:t>
        <a:bodyPr/>
        <a:lstStyle/>
        <a:p>
          <a:endParaRPr lang="en-US"/>
        </a:p>
      </dgm:t>
    </dgm:pt>
    <dgm:pt modelId="{488D0164-2FDF-4557-B514-056417A618C6}" type="sibTrans" cxnId="{07688EE4-3CA0-4BDE-8994-928ECB81276C}">
      <dgm:prSet/>
      <dgm:spPr/>
      <dgm:t>
        <a:bodyPr/>
        <a:lstStyle/>
        <a:p>
          <a:endParaRPr lang="en-US"/>
        </a:p>
      </dgm:t>
    </dgm:pt>
    <dgm:pt modelId="{A91176B6-E142-43C4-B34E-68FF8979E46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900" dirty="0"/>
            <a:t>Associate Development Organization</a:t>
          </a:r>
        </a:p>
      </dgm:t>
    </dgm:pt>
    <dgm:pt modelId="{24FF41F2-A201-4678-B810-25550D4F4D47}" type="parTrans" cxnId="{CC7F6167-8F81-4BF0-A1CF-E86E468D552C}">
      <dgm:prSet/>
      <dgm:spPr/>
      <dgm:t>
        <a:bodyPr/>
        <a:lstStyle/>
        <a:p>
          <a:endParaRPr lang="en-US"/>
        </a:p>
      </dgm:t>
    </dgm:pt>
    <dgm:pt modelId="{BD32E47C-6135-46F3-99F9-774A7625C89E}" type="sibTrans" cxnId="{CC7F6167-8F81-4BF0-A1CF-E86E468D552C}">
      <dgm:prSet/>
      <dgm:spPr/>
      <dgm:t>
        <a:bodyPr/>
        <a:lstStyle/>
        <a:p>
          <a:endParaRPr lang="en-US"/>
        </a:p>
      </dgm:t>
    </dgm:pt>
    <dgm:pt modelId="{0C315EFD-BB78-4804-BBA5-058BEE2021F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Department of Commerce</a:t>
          </a:r>
        </a:p>
      </dgm:t>
    </dgm:pt>
    <dgm:pt modelId="{F26DE2B7-7C06-47FC-8903-E76260B5D388}" type="parTrans" cxnId="{2C892F69-0932-4F76-9A6F-84678292EF32}">
      <dgm:prSet/>
      <dgm:spPr/>
      <dgm:t>
        <a:bodyPr/>
        <a:lstStyle/>
        <a:p>
          <a:endParaRPr lang="en-US"/>
        </a:p>
      </dgm:t>
    </dgm:pt>
    <dgm:pt modelId="{41E61128-03B4-403F-905F-9CBAA842C348}" type="sibTrans" cxnId="{2C892F69-0932-4F76-9A6F-84678292EF32}">
      <dgm:prSet/>
      <dgm:spPr/>
      <dgm:t>
        <a:bodyPr/>
        <a:lstStyle/>
        <a:p>
          <a:endParaRPr lang="en-US"/>
        </a:p>
      </dgm:t>
    </dgm:pt>
    <dgm:pt modelId="{E4067731-E285-4259-886E-83A18209E06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B191B0F8-6A90-4159-B691-803AC117C7FD}" type="parTrans" cxnId="{118646B6-D051-430B-89A6-FB25DE7760EE}">
      <dgm:prSet/>
      <dgm:spPr/>
      <dgm:t>
        <a:bodyPr/>
        <a:lstStyle/>
        <a:p>
          <a:endParaRPr lang="en-US"/>
        </a:p>
      </dgm:t>
    </dgm:pt>
    <dgm:pt modelId="{65F0E4E1-74B3-4BBF-B36C-8C473A526968}" type="sibTrans" cxnId="{118646B6-D051-430B-89A6-FB25DE7760EE}">
      <dgm:prSet/>
      <dgm:spPr/>
      <dgm:t>
        <a:bodyPr/>
        <a:lstStyle/>
        <a:p>
          <a:endParaRPr lang="en-US"/>
        </a:p>
      </dgm:t>
    </dgm:pt>
    <dgm:pt modelId="{2EF7EA03-EACC-466B-842D-DA74A4A71693}" type="pres">
      <dgm:prSet presAssocID="{9FAAB149-7720-473C-B73A-C7CE1D724D5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4DEE3D0-2F95-4119-9456-B3104CCE213F}" type="pres">
      <dgm:prSet presAssocID="{DB745162-CE34-444E-8B5F-2D5F488723F7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F09BE-2B7C-41D7-AD76-B3567C30915B}" type="pres">
      <dgm:prSet presAssocID="{CAC52D35-DAB5-42BE-87FD-D6038F790C5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CBA1493-5EFC-4164-A08D-1F4E2A340C53}" type="pres">
      <dgm:prSet presAssocID="{BD54CDAF-ADC6-4A0F-B01A-7FC4EFF718C6}" presName="middleNode" presStyleCnt="0"/>
      <dgm:spPr/>
    </dgm:pt>
    <dgm:pt modelId="{9712F6AE-FD3E-4F2E-BC8B-5D1335510E79}" type="pres">
      <dgm:prSet presAssocID="{BD54CDAF-ADC6-4A0F-B01A-7FC4EFF718C6}" presName="padding" presStyleLbl="node1" presStyleIdx="0" presStyleCnt="7"/>
      <dgm:spPr/>
    </dgm:pt>
    <dgm:pt modelId="{873AD684-8543-4E6A-AB83-1AFF2F32160C}" type="pres">
      <dgm:prSet presAssocID="{BD54CDAF-ADC6-4A0F-B01A-7FC4EFF718C6}" presName="shap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12848-2D80-45FF-8A5B-F836D849C35D}" type="pres">
      <dgm:prSet presAssocID="{B6019A1B-60CE-4561-81E0-CDE64FA8985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30A5746-A635-4DE1-B7A4-DFB692248B4C}" type="pres">
      <dgm:prSet presAssocID="{FC687343-27CE-4CF9-983F-8B04D935C8AE}" presName="middleNode" presStyleCnt="0"/>
      <dgm:spPr/>
    </dgm:pt>
    <dgm:pt modelId="{A1C386B5-0B94-494F-B8C0-6E14D2A19635}" type="pres">
      <dgm:prSet presAssocID="{FC687343-27CE-4CF9-983F-8B04D935C8AE}" presName="padding" presStyleLbl="node1" presStyleIdx="1" presStyleCnt="7"/>
      <dgm:spPr/>
    </dgm:pt>
    <dgm:pt modelId="{EB28E432-F67D-49CE-AF7D-D92A7BB2ED36}" type="pres">
      <dgm:prSet presAssocID="{FC687343-27CE-4CF9-983F-8B04D935C8AE}" presName="shap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BEB7-9531-4992-BB7C-78BC76F5E262}" type="pres">
      <dgm:prSet presAssocID="{64D05238-6D3D-4305-A816-D72B396CE7E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BED3BFF-965B-4FFB-A211-3E98B03BBBD0}" type="pres">
      <dgm:prSet presAssocID="{47285DA0-E4F8-4E94-B0EF-2DB275214ADD}" presName="middleNode" presStyleCnt="0"/>
      <dgm:spPr/>
    </dgm:pt>
    <dgm:pt modelId="{A92CD629-5DC2-47F6-8224-C90D98000965}" type="pres">
      <dgm:prSet presAssocID="{47285DA0-E4F8-4E94-B0EF-2DB275214ADD}" presName="padding" presStyleLbl="node1" presStyleIdx="2" presStyleCnt="7"/>
      <dgm:spPr/>
    </dgm:pt>
    <dgm:pt modelId="{D178BAF8-4B04-4796-9332-B96C6BE571C7}" type="pres">
      <dgm:prSet presAssocID="{47285DA0-E4F8-4E94-B0EF-2DB275214ADD}" presName="shap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59E50-8FFF-4D35-B6BB-A5E518B8D679}" type="pres">
      <dgm:prSet presAssocID="{488D0164-2FDF-4557-B514-056417A618C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3325D68-A1DE-4318-9E53-3013ABB3C725}" type="pres">
      <dgm:prSet presAssocID="{A91176B6-E142-43C4-B34E-68FF8979E46F}" presName="middleNode" presStyleCnt="0"/>
      <dgm:spPr/>
    </dgm:pt>
    <dgm:pt modelId="{72ADC1BC-FF0B-4B2C-A295-51DDE25BAFF8}" type="pres">
      <dgm:prSet presAssocID="{A91176B6-E142-43C4-B34E-68FF8979E46F}" presName="padding" presStyleLbl="node1" presStyleIdx="3" presStyleCnt="7"/>
      <dgm:spPr/>
    </dgm:pt>
    <dgm:pt modelId="{8645E4E5-1526-4FB9-BC38-DB5020E39705}" type="pres">
      <dgm:prSet presAssocID="{A91176B6-E142-43C4-B34E-68FF8979E46F}" presName="shape" presStyleLbl="node1" presStyleIdx="4" presStyleCnt="7" custLinFactNeighborX="1156" custLinFactNeighborY="2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D7328-0F83-4470-9C05-187CCC883D7E}" type="pres">
      <dgm:prSet presAssocID="{BD32E47C-6135-46F3-99F9-774A7625C89E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52F3168-CE29-41E7-A70F-F61BAD3B326C}" type="pres">
      <dgm:prSet presAssocID="{0C315EFD-BB78-4804-BBA5-058BEE2021F2}" presName="middleNode" presStyleCnt="0"/>
      <dgm:spPr/>
    </dgm:pt>
    <dgm:pt modelId="{4835EDAA-730A-4832-A67A-8A9A2CBC984A}" type="pres">
      <dgm:prSet presAssocID="{0C315EFD-BB78-4804-BBA5-058BEE2021F2}" presName="padding" presStyleLbl="node1" presStyleIdx="4" presStyleCnt="7"/>
      <dgm:spPr/>
    </dgm:pt>
    <dgm:pt modelId="{6D24937B-D8B2-4AF4-A92E-CF1D5EC41A67}" type="pres">
      <dgm:prSet presAssocID="{0C315EFD-BB78-4804-BBA5-058BEE2021F2}" presName="shap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AA761-5542-45C4-BACB-4C0835263A30}" type="pres">
      <dgm:prSet presAssocID="{41E61128-03B4-403F-905F-9CBAA842C348}" presName="sibTrans" presStyleLbl="sibTrans2D1" presStyleIdx="5" presStyleCnt="6"/>
      <dgm:spPr/>
      <dgm:t>
        <a:bodyPr/>
        <a:lstStyle/>
        <a:p>
          <a:endParaRPr lang="en-US"/>
        </a:p>
      </dgm:t>
    </dgm:pt>
    <dgm:pt modelId="{96AE2B08-A1FC-4CE0-9EAD-B8B187722EE1}" type="pres">
      <dgm:prSet presAssocID="{E4067731-E285-4259-886E-83A18209E062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3AA68-FE0C-43EA-A7A0-5C0BCCC057BB}" type="presOf" srcId="{B6019A1B-60CE-4561-81E0-CDE64FA89852}" destId="{ECD12848-2D80-45FF-8A5B-F836D849C35D}" srcOrd="0" destOrd="0" presId="urn:microsoft.com/office/officeart/2005/8/layout/bProcess2"/>
    <dgm:cxn modelId="{9CD2E325-2C83-4FAB-A78E-052AA54F7AFD}" srcId="{9FAAB149-7720-473C-B73A-C7CE1D724D52}" destId="{DB745162-CE34-444E-8B5F-2D5F488723F7}" srcOrd="0" destOrd="0" parTransId="{9ED694C8-E855-4F44-AA4B-3C2BE30B4637}" sibTransId="{CAC52D35-DAB5-42BE-87FD-D6038F790C55}"/>
    <dgm:cxn modelId="{07688EE4-3CA0-4BDE-8994-928ECB81276C}" srcId="{9FAAB149-7720-473C-B73A-C7CE1D724D52}" destId="{47285DA0-E4F8-4E94-B0EF-2DB275214ADD}" srcOrd="3" destOrd="0" parTransId="{A960AB2A-7B84-4817-BE79-4745D4DAE9C1}" sibTransId="{488D0164-2FDF-4557-B514-056417A618C6}"/>
    <dgm:cxn modelId="{360F1EE3-B556-474D-BEB3-ECCF81B18B20}" srcId="{9FAAB149-7720-473C-B73A-C7CE1D724D52}" destId="{FC687343-27CE-4CF9-983F-8B04D935C8AE}" srcOrd="2" destOrd="0" parTransId="{93FEF6DB-7051-4B9B-A1EC-0A97F7ADBA4A}" sibTransId="{64D05238-6D3D-4305-A816-D72B396CE7E6}"/>
    <dgm:cxn modelId="{EC18E911-BF64-4C67-8E4A-C8F70EC31CEE}" type="presOf" srcId="{9FAAB149-7720-473C-B73A-C7CE1D724D52}" destId="{2EF7EA03-EACC-466B-842D-DA74A4A71693}" srcOrd="0" destOrd="0" presId="urn:microsoft.com/office/officeart/2005/8/layout/bProcess2"/>
    <dgm:cxn modelId="{C90F4D3F-6FA6-41C7-961B-7E12440A1A2A}" type="presOf" srcId="{64D05238-6D3D-4305-A816-D72B396CE7E6}" destId="{9C61BEB7-9531-4992-BB7C-78BC76F5E262}" srcOrd="0" destOrd="0" presId="urn:microsoft.com/office/officeart/2005/8/layout/bProcess2"/>
    <dgm:cxn modelId="{1576D176-C42A-4752-8125-E99A5971C961}" type="presOf" srcId="{E4067731-E285-4259-886E-83A18209E062}" destId="{96AE2B08-A1FC-4CE0-9EAD-B8B187722EE1}" srcOrd="0" destOrd="0" presId="urn:microsoft.com/office/officeart/2005/8/layout/bProcess2"/>
    <dgm:cxn modelId="{118646B6-D051-430B-89A6-FB25DE7760EE}" srcId="{9FAAB149-7720-473C-B73A-C7CE1D724D52}" destId="{E4067731-E285-4259-886E-83A18209E062}" srcOrd="6" destOrd="0" parTransId="{B191B0F8-6A90-4159-B691-803AC117C7FD}" sibTransId="{65F0E4E1-74B3-4BBF-B36C-8C473A526968}"/>
    <dgm:cxn modelId="{AB90A3CC-80BA-4D91-AE85-1826B437E923}" type="presOf" srcId="{488D0164-2FDF-4557-B514-056417A618C6}" destId="{DD859E50-8FFF-4D35-B6BB-A5E518B8D679}" srcOrd="0" destOrd="0" presId="urn:microsoft.com/office/officeart/2005/8/layout/bProcess2"/>
    <dgm:cxn modelId="{0A8F9B7B-C9CA-4E2D-BBCA-5BF490CE5DA9}" type="presOf" srcId="{0C315EFD-BB78-4804-BBA5-058BEE2021F2}" destId="{6D24937B-D8B2-4AF4-A92E-CF1D5EC41A67}" srcOrd="0" destOrd="0" presId="urn:microsoft.com/office/officeart/2005/8/layout/bProcess2"/>
    <dgm:cxn modelId="{C2A621BE-1661-4C6C-80A4-4FE5B4FFBE24}" type="presOf" srcId="{A91176B6-E142-43C4-B34E-68FF8979E46F}" destId="{8645E4E5-1526-4FB9-BC38-DB5020E39705}" srcOrd="0" destOrd="0" presId="urn:microsoft.com/office/officeart/2005/8/layout/bProcess2"/>
    <dgm:cxn modelId="{22A108F5-EF64-4603-A3CE-55E689FFC3E1}" type="presOf" srcId="{FC687343-27CE-4CF9-983F-8B04D935C8AE}" destId="{EB28E432-F67D-49CE-AF7D-D92A7BB2ED36}" srcOrd="0" destOrd="0" presId="urn:microsoft.com/office/officeart/2005/8/layout/bProcess2"/>
    <dgm:cxn modelId="{24926936-4364-4316-9769-8DE2C5D18C26}" srcId="{9FAAB149-7720-473C-B73A-C7CE1D724D52}" destId="{BD54CDAF-ADC6-4A0F-B01A-7FC4EFF718C6}" srcOrd="1" destOrd="0" parTransId="{31A1DBA5-5AED-4039-99F1-BA59829AE130}" sibTransId="{B6019A1B-60CE-4561-81E0-CDE64FA89852}"/>
    <dgm:cxn modelId="{860F1A3C-AED0-486C-99DA-6AC8F218792C}" type="presOf" srcId="{47285DA0-E4F8-4E94-B0EF-2DB275214ADD}" destId="{D178BAF8-4B04-4796-9332-B96C6BE571C7}" srcOrd="0" destOrd="0" presId="urn:microsoft.com/office/officeart/2005/8/layout/bProcess2"/>
    <dgm:cxn modelId="{CC7F6167-8F81-4BF0-A1CF-E86E468D552C}" srcId="{9FAAB149-7720-473C-B73A-C7CE1D724D52}" destId="{A91176B6-E142-43C4-B34E-68FF8979E46F}" srcOrd="4" destOrd="0" parTransId="{24FF41F2-A201-4678-B810-25550D4F4D47}" sibTransId="{BD32E47C-6135-46F3-99F9-774A7625C89E}"/>
    <dgm:cxn modelId="{2C892F69-0932-4F76-9A6F-84678292EF32}" srcId="{9FAAB149-7720-473C-B73A-C7CE1D724D52}" destId="{0C315EFD-BB78-4804-BBA5-058BEE2021F2}" srcOrd="5" destOrd="0" parTransId="{F26DE2B7-7C06-47FC-8903-E76260B5D388}" sibTransId="{41E61128-03B4-403F-905F-9CBAA842C348}"/>
    <dgm:cxn modelId="{BA6CC148-BC81-4B70-A3E4-8DE83E468E67}" type="presOf" srcId="{BD32E47C-6135-46F3-99F9-774A7625C89E}" destId="{857D7328-0F83-4470-9C05-187CCC883D7E}" srcOrd="0" destOrd="0" presId="urn:microsoft.com/office/officeart/2005/8/layout/bProcess2"/>
    <dgm:cxn modelId="{E18307C2-D286-42FF-B2E1-7999AE2822A4}" type="presOf" srcId="{DB745162-CE34-444E-8B5F-2D5F488723F7}" destId="{94DEE3D0-2F95-4119-9456-B3104CCE213F}" srcOrd="0" destOrd="0" presId="urn:microsoft.com/office/officeart/2005/8/layout/bProcess2"/>
    <dgm:cxn modelId="{6BC078D1-CA87-4FA7-BF15-B8F31B742C80}" type="presOf" srcId="{BD54CDAF-ADC6-4A0F-B01A-7FC4EFF718C6}" destId="{873AD684-8543-4E6A-AB83-1AFF2F32160C}" srcOrd="0" destOrd="0" presId="urn:microsoft.com/office/officeart/2005/8/layout/bProcess2"/>
    <dgm:cxn modelId="{35EBE65A-6850-4C44-BD76-5A44EB2A0389}" type="presOf" srcId="{CAC52D35-DAB5-42BE-87FD-D6038F790C55}" destId="{B5BF09BE-2B7C-41D7-AD76-B3567C30915B}" srcOrd="0" destOrd="0" presId="urn:microsoft.com/office/officeart/2005/8/layout/bProcess2"/>
    <dgm:cxn modelId="{07FD41C1-A497-4062-A248-E501667B5ADE}" type="presOf" srcId="{41E61128-03B4-403F-905F-9CBAA842C348}" destId="{836AA761-5542-45C4-BACB-4C0835263A30}" srcOrd="0" destOrd="0" presId="urn:microsoft.com/office/officeart/2005/8/layout/bProcess2"/>
    <dgm:cxn modelId="{514D69F2-5D2C-4B34-A72D-1112CB05C243}" type="presParOf" srcId="{2EF7EA03-EACC-466B-842D-DA74A4A71693}" destId="{94DEE3D0-2F95-4119-9456-B3104CCE213F}" srcOrd="0" destOrd="0" presId="urn:microsoft.com/office/officeart/2005/8/layout/bProcess2"/>
    <dgm:cxn modelId="{A2951946-DCDD-4A95-A679-FAF414D197F1}" type="presParOf" srcId="{2EF7EA03-EACC-466B-842D-DA74A4A71693}" destId="{B5BF09BE-2B7C-41D7-AD76-B3567C30915B}" srcOrd="1" destOrd="0" presId="urn:microsoft.com/office/officeart/2005/8/layout/bProcess2"/>
    <dgm:cxn modelId="{FFFEB78B-3AB6-4F52-83D8-D70EF785AD99}" type="presParOf" srcId="{2EF7EA03-EACC-466B-842D-DA74A4A71693}" destId="{8CBA1493-5EFC-4164-A08D-1F4E2A340C53}" srcOrd="2" destOrd="0" presId="urn:microsoft.com/office/officeart/2005/8/layout/bProcess2"/>
    <dgm:cxn modelId="{A92859E6-F2D5-4403-BAB2-15EFF5149A95}" type="presParOf" srcId="{8CBA1493-5EFC-4164-A08D-1F4E2A340C53}" destId="{9712F6AE-FD3E-4F2E-BC8B-5D1335510E79}" srcOrd="0" destOrd="0" presId="urn:microsoft.com/office/officeart/2005/8/layout/bProcess2"/>
    <dgm:cxn modelId="{E7B9B8DC-7CB5-48B0-8D18-7E0A7B2E31D7}" type="presParOf" srcId="{8CBA1493-5EFC-4164-A08D-1F4E2A340C53}" destId="{873AD684-8543-4E6A-AB83-1AFF2F32160C}" srcOrd="1" destOrd="0" presId="urn:microsoft.com/office/officeart/2005/8/layout/bProcess2"/>
    <dgm:cxn modelId="{FFD5B9F7-B0F3-42D7-A274-B3F878DCC4EB}" type="presParOf" srcId="{2EF7EA03-EACC-466B-842D-DA74A4A71693}" destId="{ECD12848-2D80-45FF-8A5B-F836D849C35D}" srcOrd="3" destOrd="0" presId="urn:microsoft.com/office/officeart/2005/8/layout/bProcess2"/>
    <dgm:cxn modelId="{3DAD97E4-64F8-4910-B20F-7FA5ECBE7AFB}" type="presParOf" srcId="{2EF7EA03-EACC-466B-842D-DA74A4A71693}" destId="{C30A5746-A635-4DE1-B7A4-DFB692248B4C}" srcOrd="4" destOrd="0" presId="urn:microsoft.com/office/officeart/2005/8/layout/bProcess2"/>
    <dgm:cxn modelId="{F06A5932-C7A3-4322-BF5D-72749D4F768C}" type="presParOf" srcId="{C30A5746-A635-4DE1-B7A4-DFB692248B4C}" destId="{A1C386B5-0B94-494F-B8C0-6E14D2A19635}" srcOrd="0" destOrd="0" presId="urn:microsoft.com/office/officeart/2005/8/layout/bProcess2"/>
    <dgm:cxn modelId="{99C16CCA-8F38-47F4-8215-E8FC5EE0B0E3}" type="presParOf" srcId="{C30A5746-A635-4DE1-B7A4-DFB692248B4C}" destId="{EB28E432-F67D-49CE-AF7D-D92A7BB2ED36}" srcOrd="1" destOrd="0" presId="urn:microsoft.com/office/officeart/2005/8/layout/bProcess2"/>
    <dgm:cxn modelId="{F94DFBEB-1F59-47B0-9922-478864B3E84A}" type="presParOf" srcId="{2EF7EA03-EACC-466B-842D-DA74A4A71693}" destId="{9C61BEB7-9531-4992-BB7C-78BC76F5E262}" srcOrd="5" destOrd="0" presId="urn:microsoft.com/office/officeart/2005/8/layout/bProcess2"/>
    <dgm:cxn modelId="{F5CE120D-B282-4491-AF67-69337A8D5142}" type="presParOf" srcId="{2EF7EA03-EACC-466B-842D-DA74A4A71693}" destId="{0BED3BFF-965B-4FFB-A211-3E98B03BBBD0}" srcOrd="6" destOrd="0" presId="urn:microsoft.com/office/officeart/2005/8/layout/bProcess2"/>
    <dgm:cxn modelId="{27C6CCC7-4C32-45C5-92D0-FDBF0B031085}" type="presParOf" srcId="{0BED3BFF-965B-4FFB-A211-3E98B03BBBD0}" destId="{A92CD629-5DC2-47F6-8224-C90D98000965}" srcOrd="0" destOrd="0" presId="urn:microsoft.com/office/officeart/2005/8/layout/bProcess2"/>
    <dgm:cxn modelId="{BA91B428-745A-4657-AD53-CE49CF46C053}" type="presParOf" srcId="{0BED3BFF-965B-4FFB-A211-3E98B03BBBD0}" destId="{D178BAF8-4B04-4796-9332-B96C6BE571C7}" srcOrd="1" destOrd="0" presId="urn:microsoft.com/office/officeart/2005/8/layout/bProcess2"/>
    <dgm:cxn modelId="{375E9D20-C8E3-460F-ABD8-D338E15E6EC0}" type="presParOf" srcId="{2EF7EA03-EACC-466B-842D-DA74A4A71693}" destId="{DD859E50-8FFF-4D35-B6BB-A5E518B8D679}" srcOrd="7" destOrd="0" presId="urn:microsoft.com/office/officeart/2005/8/layout/bProcess2"/>
    <dgm:cxn modelId="{D0A88C06-E79F-4515-AD50-B0690206993A}" type="presParOf" srcId="{2EF7EA03-EACC-466B-842D-DA74A4A71693}" destId="{F3325D68-A1DE-4318-9E53-3013ABB3C725}" srcOrd="8" destOrd="0" presId="urn:microsoft.com/office/officeart/2005/8/layout/bProcess2"/>
    <dgm:cxn modelId="{159F1C12-BA0E-4CA1-B705-AA553E2B47A2}" type="presParOf" srcId="{F3325D68-A1DE-4318-9E53-3013ABB3C725}" destId="{72ADC1BC-FF0B-4B2C-A295-51DDE25BAFF8}" srcOrd="0" destOrd="0" presId="urn:microsoft.com/office/officeart/2005/8/layout/bProcess2"/>
    <dgm:cxn modelId="{E7556F87-F702-426A-B969-8DA446B8A924}" type="presParOf" srcId="{F3325D68-A1DE-4318-9E53-3013ABB3C725}" destId="{8645E4E5-1526-4FB9-BC38-DB5020E39705}" srcOrd="1" destOrd="0" presId="urn:microsoft.com/office/officeart/2005/8/layout/bProcess2"/>
    <dgm:cxn modelId="{CC3D8998-AD99-4F01-8EBB-BC482A21A776}" type="presParOf" srcId="{2EF7EA03-EACC-466B-842D-DA74A4A71693}" destId="{857D7328-0F83-4470-9C05-187CCC883D7E}" srcOrd="9" destOrd="0" presId="urn:microsoft.com/office/officeart/2005/8/layout/bProcess2"/>
    <dgm:cxn modelId="{D629F5E7-5071-4BE6-B7C8-06BD0A30E4E8}" type="presParOf" srcId="{2EF7EA03-EACC-466B-842D-DA74A4A71693}" destId="{252F3168-CE29-41E7-A70F-F61BAD3B326C}" srcOrd="10" destOrd="0" presId="urn:microsoft.com/office/officeart/2005/8/layout/bProcess2"/>
    <dgm:cxn modelId="{609F98D8-64FD-4FB1-A612-A7BA1C17615D}" type="presParOf" srcId="{252F3168-CE29-41E7-A70F-F61BAD3B326C}" destId="{4835EDAA-730A-4832-A67A-8A9A2CBC984A}" srcOrd="0" destOrd="0" presId="urn:microsoft.com/office/officeart/2005/8/layout/bProcess2"/>
    <dgm:cxn modelId="{EBDDE9F2-54B1-4CFE-A38E-6025540CB422}" type="presParOf" srcId="{252F3168-CE29-41E7-A70F-F61BAD3B326C}" destId="{6D24937B-D8B2-4AF4-A92E-CF1D5EC41A67}" srcOrd="1" destOrd="0" presId="urn:microsoft.com/office/officeart/2005/8/layout/bProcess2"/>
    <dgm:cxn modelId="{04345A73-7633-49CF-8837-D2860DFD773D}" type="presParOf" srcId="{2EF7EA03-EACC-466B-842D-DA74A4A71693}" destId="{836AA761-5542-45C4-BACB-4C0835263A30}" srcOrd="11" destOrd="0" presId="urn:microsoft.com/office/officeart/2005/8/layout/bProcess2"/>
    <dgm:cxn modelId="{694060BB-207F-4443-B807-13A189FE8707}" type="presParOf" srcId="{2EF7EA03-EACC-466B-842D-DA74A4A71693}" destId="{96AE2B08-A1FC-4CE0-9EAD-B8B187722EE1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AB149-7720-473C-B73A-C7CE1D724D52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745162-CE34-444E-8B5F-2D5F488723F7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9ED694C8-E855-4F44-AA4B-3C2BE30B4637}" type="parTrans" cxnId="{9CD2E325-2C83-4FAB-A78E-052AA54F7AFD}">
      <dgm:prSet/>
      <dgm:spPr/>
      <dgm:t>
        <a:bodyPr/>
        <a:lstStyle/>
        <a:p>
          <a:endParaRPr lang="en-US"/>
        </a:p>
      </dgm:t>
    </dgm:pt>
    <dgm:pt modelId="{CAC52D35-DAB5-42BE-87FD-D6038F790C55}" type="sibTrans" cxnId="{9CD2E325-2C83-4FAB-A78E-052AA54F7AFD}">
      <dgm:prSet/>
      <dgm:spPr/>
      <dgm:t>
        <a:bodyPr/>
        <a:lstStyle/>
        <a:p>
          <a:endParaRPr lang="en-US"/>
        </a:p>
      </dgm:t>
    </dgm:pt>
    <dgm:pt modelId="{FC687343-27CE-4CF9-983F-8B04D935C8A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900" dirty="0"/>
            <a:t>Associate Development Organization</a:t>
          </a:r>
        </a:p>
      </dgm:t>
    </dgm:pt>
    <dgm:pt modelId="{93FEF6DB-7051-4B9B-A1EC-0A97F7ADBA4A}" type="parTrans" cxnId="{360F1EE3-B556-474D-BEB3-ECCF81B18B20}">
      <dgm:prSet/>
      <dgm:spPr/>
      <dgm:t>
        <a:bodyPr/>
        <a:lstStyle/>
        <a:p>
          <a:endParaRPr lang="en-US"/>
        </a:p>
      </dgm:t>
    </dgm:pt>
    <dgm:pt modelId="{64D05238-6D3D-4305-A816-D72B396CE7E6}" type="sibTrans" cxnId="{360F1EE3-B556-474D-BEB3-ECCF81B18B20}">
      <dgm:prSet/>
      <dgm:spPr/>
      <dgm:t>
        <a:bodyPr/>
        <a:lstStyle/>
        <a:p>
          <a:endParaRPr lang="en-US"/>
        </a:p>
      </dgm:t>
    </dgm:pt>
    <dgm:pt modelId="{47285DA0-E4F8-4E94-B0EF-2DB275214AD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 smtClean="0"/>
            <a:t>Colleges and Training Providers</a:t>
          </a:r>
          <a:endParaRPr lang="en-US" sz="1200" dirty="0"/>
        </a:p>
      </dgm:t>
    </dgm:pt>
    <dgm:pt modelId="{A960AB2A-7B84-4817-BE79-4745D4DAE9C1}" type="parTrans" cxnId="{07688EE4-3CA0-4BDE-8994-928ECB81276C}">
      <dgm:prSet/>
      <dgm:spPr/>
      <dgm:t>
        <a:bodyPr/>
        <a:lstStyle/>
        <a:p>
          <a:endParaRPr lang="en-US"/>
        </a:p>
      </dgm:t>
    </dgm:pt>
    <dgm:pt modelId="{488D0164-2FDF-4557-B514-056417A618C6}" type="sibTrans" cxnId="{07688EE4-3CA0-4BDE-8994-928ECB81276C}">
      <dgm:prSet/>
      <dgm:spPr/>
      <dgm:t>
        <a:bodyPr/>
        <a:lstStyle/>
        <a:p>
          <a:endParaRPr lang="en-US"/>
        </a:p>
      </dgm:t>
    </dgm:pt>
    <dgm:pt modelId="{A91176B6-E142-43C4-B34E-68FF8979E46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dirty="0" smtClean="0"/>
            <a:t>County &amp; City</a:t>
          </a:r>
          <a:endParaRPr lang="en-US" sz="1400" dirty="0"/>
        </a:p>
      </dgm:t>
    </dgm:pt>
    <dgm:pt modelId="{24FF41F2-A201-4678-B810-25550D4F4D47}" type="parTrans" cxnId="{CC7F6167-8F81-4BF0-A1CF-E86E468D552C}">
      <dgm:prSet/>
      <dgm:spPr/>
      <dgm:t>
        <a:bodyPr/>
        <a:lstStyle/>
        <a:p>
          <a:endParaRPr lang="en-US"/>
        </a:p>
      </dgm:t>
    </dgm:pt>
    <dgm:pt modelId="{BD32E47C-6135-46F3-99F9-774A7625C89E}" type="sibTrans" cxnId="{CC7F6167-8F81-4BF0-A1CF-E86E468D552C}">
      <dgm:prSet/>
      <dgm:spPr/>
      <dgm:t>
        <a:bodyPr/>
        <a:lstStyle/>
        <a:p>
          <a:endParaRPr lang="en-US"/>
        </a:p>
      </dgm:t>
    </dgm:pt>
    <dgm:pt modelId="{E4067731-E285-4259-886E-83A18209E06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B191B0F8-6A90-4159-B691-803AC117C7FD}" type="parTrans" cxnId="{118646B6-D051-430B-89A6-FB25DE7760EE}">
      <dgm:prSet/>
      <dgm:spPr/>
      <dgm:t>
        <a:bodyPr/>
        <a:lstStyle/>
        <a:p>
          <a:endParaRPr lang="en-US"/>
        </a:p>
      </dgm:t>
    </dgm:pt>
    <dgm:pt modelId="{65F0E4E1-74B3-4BBF-B36C-8C473A526968}" type="sibTrans" cxnId="{118646B6-D051-430B-89A6-FB25DE7760EE}">
      <dgm:prSet/>
      <dgm:spPr/>
      <dgm:t>
        <a:bodyPr/>
        <a:lstStyle/>
        <a:p>
          <a:endParaRPr lang="en-US"/>
        </a:p>
      </dgm:t>
    </dgm:pt>
    <dgm:pt modelId="{2EF7EA03-EACC-466B-842D-DA74A4A71693}" type="pres">
      <dgm:prSet presAssocID="{9FAAB149-7720-473C-B73A-C7CE1D724D52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4DEE3D0-2F95-4119-9456-B3104CCE213F}" type="pres">
      <dgm:prSet presAssocID="{DB745162-CE34-444E-8B5F-2D5F488723F7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F09BE-2B7C-41D7-AD76-B3567C30915B}" type="pres">
      <dgm:prSet presAssocID="{CAC52D35-DAB5-42BE-87FD-D6038F790C5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30A5746-A635-4DE1-B7A4-DFB692248B4C}" type="pres">
      <dgm:prSet presAssocID="{FC687343-27CE-4CF9-983F-8B04D935C8AE}" presName="middleNode" presStyleCnt="0"/>
      <dgm:spPr/>
    </dgm:pt>
    <dgm:pt modelId="{A1C386B5-0B94-494F-B8C0-6E14D2A19635}" type="pres">
      <dgm:prSet presAssocID="{FC687343-27CE-4CF9-983F-8B04D935C8AE}" presName="padding" presStyleLbl="node1" presStyleIdx="0" presStyleCnt="5"/>
      <dgm:spPr/>
    </dgm:pt>
    <dgm:pt modelId="{EB28E432-F67D-49CE-AF7D-D92A7BB2ED36}" type="pres">
      <dgm:prSet presAssocID="{FC687343-27CE-4CF9-983F-8B04D935C8AE}" presName="shap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1BEB7-9531-4992-BB7C-78BC76F5E262}" type="pres">
      <dgm:prSet presAssocID="{64D05238-6D3D-4305-A816-D72B396CE7E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BED3BFF-965B-4FFB-A211-3E98B03BBBD0}" type="pres">
      <dgm:prSet presAssocID="{47285DA0-E4F8-4E94-B0EF-2DB275214ADD}" presName="middleNode" presStyleCnt="0"/>
      <dgm:spPr/>
    </dgm:pt>
    <dgm:pt modelId="{A92CD629-5DC2-47F6-8224-C90D98000965}" type="pres">
      <dgm:prSet presAssocID="{47285DA0-E4F8-4E94-B0EF-2DB275214ADD}" presName="padding" presStyleLbl="node1" presStyleIdx="1" presStyleCnt="5"/>
      <dgm:spPr/>
    </dgm:pt>
    <dgm:pt modelId="{D178BAF8-4B04-4796-9332-B96C6BE571C7}" type="pres">
      <dgm:prSet presAssocID="{47285DA0-E4F8-4E94-B0EF-2DB275214ADD}" presName="shap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59E50-8FFF-4D35-B6BB-A5E518B8D679}" type="pres">
      <dgm:prSet presAssocID="{488D0164-2FDF-4557-B514-056417A618C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3325D68-A1DE-4318-9E53-3013ABB3C725}" type="pres">
      <dgm:prSet presAssocID="{A91176B6-E142-43C4-B34E-68FF8979E46F}" presName="middleNode" presStyleCnt="0"/>
      <dgm:spPr/>
    </dgm:pt>
    <dgm:pt modelId="{72ADC1BC-FF0B-4B2C-A295-51DDE25BAFF8}" type="pres">
      <dgm:prSet presAssocID="{A91176B6-E142-43C4-B34E-68FF8979E46F}" presName="padding" presStyleLbl="node1" presStyleIdx="2" presStyleCnt="5"/>
      <dgm:spPr/>
    </dgm:pt>
    <dgm:pt modelId="{8645E4E5-1526-4FB9-BC38-DB5020E39705}" type="pres">
      <dgm:prSet presAssocID="{A91176B6-E142-43C4-B34E-68FF8979E46F}" presName="shape" presStyleLbl="node1" presStyleIdx="3" presStyleCnt="5" custLinFactNeighborX="1156" custLinFactNeighborY="2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D7328-0F83-4470-9C05-187CCC883D7E}" type="pres">
      <dgm:prSet presAssocID="{BD32E47C-6135-46F3-99F9-774A7625C89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6AE2B08-A1FC-4CE0-9EAD-B8B187722EE1}" type="pres">
      <dgm:prSet presAssocID="{E4067731-E285-4259-886E-83A18209E062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0A3CC-80BA-4D91-AE85-1826B437E923}" type="presOf" srcId="{488D0164-2FDF-4557-B514-056417A618C6}" destId="{DD859E50-8FFF-4D35-B6BB-A5E518B8D679}" srcOrd="0" destOrd="0" presId="urn:microsoft.com/office/officeart/2005/8/layout/bProcess2"/>
    <dgm:cxn modelId="{1576D176-C42A-4752-8125-E99A5971C961}" type="presOf" srcId="{E4067731-E285-4259-886E-83A18209E062}" destId="{96AE2B08-A1FC-4CE0-9EAD-B8B187722EE1}" srcOrd="0" destOrd="0" presId="urn:microsoft.com/office/officeart/2005/8/layout/bProcess2"/>
    <dgm:cxn modelId="{BA6CC148-BC81-4B70-A3E4-8DE83E468E67}" type="presOf" srcId="{BD32E47C-6135-46F3-99F9-774A7625C89E}" destId="{857D7328-0F83-4470-9C05-187CCC883D7E}" srcOrd="0" destOrd="0" presId="urn:microsoft.com/office/officeart/2005/8/layout/bProcess2"/>
    <dgm:cxn modelId="{C2A621BE-1661-4C6C-80A4-4FE5B4FFBE24}" type="presOf" srcId="{A91176B6-E142-43C4-B34E-68FF8979E46F}" destId="{8645E4E5-1526-4FB9-BC38-DB5020E39705}" srcOrd="0" destOrd="0" presId="urn:microsoft.com/office/officeart/2005/8/layout/bProcess2"/>
    <dgm:cxn modelId="{EC18E911-BF64-4C67-8E4A-C8F70EC31CEE}" type="presOf" srcId="{9FAAB149-7720-473C-B73A-C7CE1D724D52}" destId="{2EF7EA03-EACC-466B-842D-DA74A4A71693}" srcOrd="0" destOrd="0" presId="urn:microsoft.com/office/officeart/2005/8/layout/bProcess2"/>
    <dgm:cxn modelId="{C90F4D3F-6FA6-41C7-961B-7E12440A1A2A}" type="presOf" srcId="{64D05238-6D3D-4305-A816-D72B396CE7E6}" destId="{9C61BEB7-9531-4992-BB7C-78BC76F5E262}" srcOrd="0" destOrd="0" presId="urn:microsoft.com/office/officeart/2005/8/layout/bProcess2"/>
    <dgm:cxn modelId="{9CD2E325-2C83-4FAB-A78E-052AA54F7AFD}" srcId="{9FAAB149-7720-473C-B73A-C7CE1D724D52}" destId="{DB745162-CE34-444E-8B5F-2D5F488723F7}" srcOrd="0" destOrd="0" parTransId="{9ED694C8-E855-4F44-AA4B-3C2BE30B4637}" sibTransId="{CAC52D35-DAB5-42BE-87FD-D6038F790C55}"/>
    <dgm:cxn modelId="{360F1EE3-B556-474D-BEB3-ECCF81B18B20}" srcId="{9FAAB149-7720-473C-B73A-C7CE1D724D52}" destId="{FC687343-27CE-4CF9-983F-8B04D935C8AE}" srcOrd="1" destOrd="0" parTransId="{93FEF6DB-7051-4B9B-A1EC-0A97F7ADBA4A}" sibTransId="{64D05238-6D3D-4305-A816-D72B396CE7E6}"/>
    <dgm:cxn modelId="{118646B6-D051-430B-89A6-FB25DE7760EE}" srcId="{9FAAB149-7720-473C-B73A-C7CE1D724D52}" destId="{E4067731-E285-4259-886E-83A18209E062}" srcOrd="4" destOrd="0" parTransId="{B191B0F8-6A90-4159-B691-803AC117C7FD}" sibTransId="{65F0E4E1-74B3-4BBF-B36C-8C473A526968}"/>
    <dgm:cxn modelId="{860F1A3C-AED0-486C-99DA-6AC8F218792C}" type="presOf" srcId="{47285DA0-E4F8-4E94-B0EF-2DB275214ADD}" destId="{D178BAF8-4B04-4796-9332-B96C6BE571C7}" srcOrd="0" destOrd="0" presId="urn:microsoft.com/office/officeart/2005/8/layout/bProcess2"/>
    <dgm:cxn modelId="{CC7F6167-8F81-4BF0-A1CF-E86E468D552C}" srcId="{9FAAB149-7720-473C-B73A-C7CE1D724D52}" destId="{A91176B6-E142-43C4-B34E-68FF8979E46F}" srcOrd="3" destOrd="0" parTransId="{24FF41F2-A201-4678-B810-25550D4F4D47}" sibTransId="{BD32E47C-6135-46F3-99F9-774A7625C89E}"/>
    <dgm:cxn modelId="{22A108F5-EF64-4603-A3CE-55E689FFC3E1}" type="presOf" srcId="{FC687343-27CE-4CF9-983F-8B04D935C8AE}" destId="{EB28E432-F67D-49CE-AF7D-D92A7BB2ED36}" srcOrd="0" destOrd="0" presId="urn:microsoft.com/office/officeart/2005/8/layout/bProcess2"/>
    <dgm:cxn modelId="{35EBE65A-6850-4C44-BD76-5A44EB2A0389}" type="presOf" srcId="{CAC52D35-DAB5-42BE-87FD-D6038F790C55}" destId="{B5BF09BE-2B7C-41D7-AD76-B3567C30915B}" srcOrd="0" destOrd="0" presId="urn:microsoft.com/office/officeart/2005/8/layout/bProcess2"/>
    <dgm:cxn modelId="{07688EE4-3CA0-4BDE-8994-928ECB81276C}" srcId="{9FAAB149-7720-473C-B73A-C7CE1D724D52}" destId="{47285DA0-E4F8-4E94-B0EF-2DB275214ADD}" srcOrd="2" destOrd="0" parTransId="{A960AB2A-7B84-4817-BE79-4745D4DAE9C1}" sibTransId="{488D0164-2FDF-4557-B514-056417A618C6}"/>
    <dgm:cxn modelId="{E18307C2-D286-42FF-B2E1-7999AE2822A4}" type="presOf" srcId="{DB745162-CE34-444E-8B5F-2D5F488723F7}" destId="{94DEE3D0-2F95-4119-9456-B3104CCE213F}" srcOrd="0" destOrd="0" presId="urn:microsoft.com/office/officeart/2005/8/layout/bProcess2"/>
    <dgm:cxn modelId="{514D69F2-5D2C-4B34-A72D-1112CB05C243}" type="presParOf" srcId="{2EF7EA03-EACC-466B-842D-DA74A4A71693}" destId="{94DEE3D0-2F95-4119-9456-B3104CCE213F}" srcOrd="0" destOrd="0" presId="urn:microsoft.com/office/officeart/2005/8/layout/bProcess2"/>
    <dgm:cxn modelId="{A2951946-DCDD-4A95-A679-FAF414D197F1}" type="presParOf" srcId="{2EF7EA03-EACC-466B-842D-DA74A4A71693}" destId="{B5BF09BE-2B7C-41D7-AD76-B3567C30915B}" srcOrd="1" destOrd="0" presId="urn:microsoft.com/office/officeart/2005/8/layout/bProcess2"/>
    <dgm:cxn modelId="{3DAD97E4-64F8-4910-B20F-7FA5ECBE7AFB}" type="presParOf" srcId="{2EF7EA03-EACC-466B-842D-DA74A4A71693}" destId="{C30A5746-A635-4DE1-B7A4-DFB692248B4C}" srcOrd="2" destOrd="0" presId="urn:microsoft.com/office/officeart/2005/8/layout/bProcess2"/>
    <dgm:cxn modelId="{F06A5932-C7A3-4322-BF5D-72749D4F768C}" type="presParOf" srcId="{C30A5746-A635-4DE1-B7A4-DFB692248B4C}" destId="{A1C386B5-0B94-494F-B8C0-6E14D2A19635}" srcOrd="0" destOrd="0" presId="urn:microsoft.com/office/officeart/2005/8/layout/bProcess2"/>
    <dgm:cxn modelId="{99C16CCA-8F38-47F4-8215-E8FC5EE0B0E3}" type="presParOf" srcId="{C30A5746-A635-4DE1-B7A4-DFB692248B4C}" destId="{EB28E432-F67D-49CE-AF7D-D92A7BB2ED36}" srcOrd="1" destOrd="0" presId="urn:microsoft.com/office/officeart/2005/8/layout/bProcess2"/>
    <dgm:cxn modelId="{F94DFBEB-1F59-47B0-9922-478864B3E84A}" type="presParOf" srcId="{2EF7EA03-EACC-466B-842D-DA74A4A71693}" destId="{9C61BEB7-9531-4992-BB7C-78BC76F5E262}" srcOrd="3" destOrd="0" presId="urn:microsoft.com/office/officeart/2005/8/layout/bProcess2"/>
    <dgm:cxn modelId="{F5CE120D-B282-4491-AF67-69337A8D5142}" type="presParOf" srcId="{2EF7EA03-EACC-466B-842D-DA74A4A71693}" destId="{0BED3BFF-965B-4FFB-A211-3E98B03BBBD0}" srcOrd="4" destOrd="0" presId="urn:microsoft.com/office/officeart/2005/8/layout/bProcess2"/>
    <dgm:cxn modelId="{27C6CCC7-4C32-45C5-92D0-FDBF0B031085}" type="presParOf" srcId="{0BED3BFF-965B-4FFB-A211-3E98B03BBBD0}" destId="{A92CD629-5DC2-47F6-8224-C90D98000965}" srcOrd="0" destOrd="0" presId="urn:microsoft.com/office/officeart/2005/8/layout/bProcess2"/>
    <dgm:cxn modelId="{BA91B428-745A-4657-AD53-CE49CF46C053}" type="presParOf" srcId="{0BED3BFF-965B-4FFB-A211-3E98B03BBBD0}" destId="{D178BAF8-4B04-4796-9332-B96C6BE571C7}" srcOrd="1" destOrd="0" presId="urn:microsoft.com/office/officeart/2005/8/layout/bProcess2"/>
    <dgm:cxn modelId="{375E9D20-C8E3-460F-ABD8-D338E15E6EC0}" type="presParOf" srcId="{2EF7EA03-EACC-466B-842D-DA74A4A71693}" destId="{DD859E50-8FFF-4D35-B6BB-A5E518B8D679}" srcOrd="5" destOrd="0" presId="urn:microsoft.com/office/officeart/2005/8/layout/bProcess2"/>
    <dgm:cxn modelId="{D0A88C06-E79F-4515-AD50-B0690206993A}" type="presParOf" srcId="{2EF7EA03-EACC-466B-842D-DA74A4A71693}" destId="{F3325D68-A1DE-4318-9E53-3013ABB3C725}" srcOrd="6" destOrd="0" presId="urn:microsoft.com/office/officeart/2005/8/layout/bProcess2"/>
    <dgm:cxn modelId="{159F1C12-BA0E-4CA1-B705-AA553E2B47A2}" type="presParOf" srcId="{F3325D68-A1DE-4318-9E53-3013ABB3C725}" destId="{72ADC1BC-FF0B-4B2C-A295-51DDE25BAFF8}" srcOrd="0" destOrd="0" presId="urn:microsoft.com/office/officeart/2005/8/layout/bProcess2"/>
    <dgm:cxn modelId="{E7556F87-F702-426A-B969-8DA446B8A924}" type="presParOf" srcId="{F3325D68-A1DE-4318-9E53-3013ABB3C725}" destId="{8645E4E5-1526-4FB9-BC38-DB5020E39705}" srcOrd="1" destOrd="0" presId="urn:microsoft.com/office/officeart/2005/8/layout/bProcess2"/>
    <dgm:cxn modelId="{CC3D8998-AD99-4F01-8EBB-BC482A21A776}" type="presParOf" srcId="{2EF7EA03-EACC-466B-842D-DA74A4A71693}" destId="{857D7328-0F83-4470-9C05-187CCC883D7E}" srcOrd="7" destOrd="0" presId="urn:microsoft.com/office/officeart/2005/8/layout/bProcess2"/>
    <dgm:cxn modelId="{694060BB-207F-4443-B807-13A189FE8707}" type="presParOf" srcId="{2EF7EA03-EACC-466B-842D-DA74A4A71693}" destId="{96AE2B08-A1FC-4CE0-9EAD-B8B187722EE1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3D0-2F95-4119-9456-B3104CCE213F}">
      <dsp:nvSpPr>
        <dsp:cNvPr id="0" name=""/>
        <dsp:cNvSpPr/>
      </dsp:nvSpPr>
      <dsp:spPr>
        <a:xfrm>
          <a:off x="3795" y="817654"/>
          <a:ext cx="1411783" cy="1411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</a:t>
          </a:r>
          <a:endParaRPr lang="en-US" sz="1800" kern="1200" dirty="0"/>
        </a:p>
      </dsp:txBody>
      <dsp:txXfrm>
        <a:off x="210546" y="1024405"/>
        <a:ext cx="998281" cy="998281"/>
      </dsp:txXfrm>
    </dsp:sp>
    <dsp:sp modelId="{B5BF09BE-2B7C-41D7-AD76-B3567C30915B}">
      <dsp:nvSpPr>
        <dsp:cNvPr id="0" name=""/>
        <dsp:cNvSpPr/>
      </dsp:nvSpPr>
      <dsp:spPr>
        <a:xfrm rot="10800000">
          <a:off x="462624" y="2411734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AD684-8543-4E6A-AB83-1AFF2F32160C}">
      <dsp:nvSpPr>
        <dsp:cNvPr id="0" name=""/>
        <dsp:cNvSpPr/>
      </dsp:nvSpPr>
      <dsp:spPr>
        <a:xfrm>
          <a:off x="238857" y="2958624"/>
          <a:ext cx="941659" cy="94165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Department of Commerce</a:t>
          </a:r>
        </a:p>
      </dsp:txBody>
      <dsp:txXfrm>
        <a:off x="376760" y="3096527"/>
        <a:ext cx="665853" cy="665853"/>
      </dsp:txXfrm>
    </dsp:sp>
    <dsp:sp modelId="{ECD12848-2D80-45FF-8A5B-F836D849C35D}">
      <dsp:nvSpPr>
        <dsp:cNvPr id="0" name=""/>
        <dsp:cNvSpPr/>
      </dsp:nvSpPr>
      <dsp:spPr>
        <a:xfrm rot="5400000">
          <a:off x="1532400" y="3236219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8E432-F67D-49CE-AF7D-D92A7BB2ED36}">
      <dsp:nvSpPr>
        <dsp:cNvPr id="0" name=""/>
        <dsp:cNvSpPr/>
      </dsp:nvSpPr>
      <dsp:spPr>
        <a:xfrm>
          <a:off x="2356532" y="2958624"/>
          <a:ext cx="941659" cy="94165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Associate Development Organization</a:t>
          </a:r>
        </a:p>
      </dsp:txBody>
      <dsp:txXfrm>
        <a:off x="2494435" y="3096527"/>
        <a:ext cx="665853" cy="665853"/>
      </dsp:txXfrm>
    </dsp:sp>
    <dsp:sp modelId="{9C61BEB7-9531-4992-BB7C-78BC76F5E262}">
      <dsp:nvSpPr>
        <dsp:cNvPr id="0" name=""/>
        <dsp:cNvSpPr/>
      </dsp:nvSpPr>
      <dsp:spPr>
        <a:xfrm>
          <a:off x="2580300" y="2272327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8BAF8-4B04-4796-9332-B96C6BE571C7}">
      <dsp:nvSpPr>
        <dsp:cNvPr id="0" name=""/>
        <dsp:cNvSpPr/>
      </dsp:nvSpPr>
      <dsp:spPr>
        <a:xfrm>
          <a:off x="2356532" y="1052716"/>
          <a:ext cx="941659" cy="941659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City &amp; County</a:t>
          </a:r>
        </a:p>
      </dsp:txBody>
      <dsp:txXfrm>
        <a:off x="2494435" y="1190619"/>
        <a:ext cx="665853" cy="665853"/>
      </dsp:txXfrm>
    </dsp:sp>
    <dsp:sp modelId="{DD859E50-8FFF-4D35-B6BB-A5E518B8D679}">
      <dsp:nvSpPr>
        <dsp:cNvPr id="0" name=""/>
        <dsp:cNvSpPr/>
      </dsp:nvSpPr>
      <dsp:spPr>
        <a:xfrm rot="5435160">
          <a:off x="3655517" y="1341309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E4E5-1526-4FB9-BC38-DB5020E39705}">
      <dsp:nvSpPr>
        <dsp:cNvPr id="0" name=""/>
        <dsp:cNvSpPr/>
      </dsp:nvSpPr>
      <dsp:spPr>
        <a:xfrm>
          <a:off x="4485093" y="1074487"/>
          <a:ext cx="941659" cy="94165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Associate Development Organization</a:t>
          </a:r>
        </a:p>
      </dsp:txBody>
      <dsp:txXfrm>
        <a:off x="4622996" y="1212390"/>
        <a:ext cx="665853" cy="665853"/>
      </dsp:txXfrm>
    </dsp:sp>
    <dsp:sp modelId="{857D7328-0F83-4470-9C05-187CCC883D7E}">
      <dsp:nvSpPr>
        <dsp:cNvPr id="0" name=""/>
        <dsp:cNvSpPr/>
      </dsp:nvSpPr>
      <dsp:spPr>
        <a:xfrm rot="10819861">
          <a:off x="4703355" y="2305088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937B-D8B2-4AF4-A92E-CF1D5EC41A67}">
      <dsp:nvSpPr>
        <dsp:cNvPr id="0" name=""/>
        <dsp:cNvSpPr/>
      </dsp:nvSpPr>
      <dsp:spPr>
        <a:xfrm>
          <a:off x="4474207" y="2958624"/>
          <a:ext cx="941659" cy="941659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Department of Commerce</a:t>
          </a:r>
        </a:p>
      </dsp:txBody>
      <dsp:txXfrm>
        <a:off x="4612110" y="3096527"/>
        <a:ext cx="665853" cy="665853"/>
      </dsp:txXfrm>
    </dsp:sp>
    <dsp:sp modelId="{836AA761-5542-45C4-BACB-4C0835263A30}">
      <dsp:nvSpPr>
        <dsp:cNvPr id="0" name=""/>
        <dsp:cNvSpPr/>
      </dsp:nvSpPr>
      <dsp:spPr>
        <a:xfrm rot="5400000">
          <a:off x="5650220" y="3236219"/>
          <a:ext cx="494124" cy="386468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E2B08-A1FC-4CE0-9EAD-B8B187722EE1}">
      <dsp:nvSpPr>
        <dsp:cNvPr id="0" name=""/>
        <dsp:cNvSpPr/>
      </dsp:nvSpPr>
      <dsp:spPr>
        <a:xfrm>
          <a:off x="6356821" y="2723562"/>
          <a:ext cx="1411783" cy="1411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</a:t>
          </a:r>
          <a:endParaRPr lang="en-US" sz="1800" kern="1200" dirty="0"/>
        </a:p>
      </dsp:txBody>
      <dsp:txXfrm>
        <a:off x="6563572" y="2930313"/>
        <a:ext cx="998281" cy="998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3D0-2F95-4119-9456-B3104CCE213F}">
      <dsp:nvSpPr>
        <dsp:cNvPr id="0" name=""/>
        <dsp:cNvSpPr/>
      </dsp:nvSpPr>
      <dsp:spPr>
        <a:xfrm>
          <a:off x="0" y="193357"/>
          <a:ext cx="1943099" cy="194309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BUSINESS</a:t>
          </a:r>
          <a:endParaRPr lang="en-US" sz="2600" kern="1200" dirty="0"/>
        </a:p>
      </dsp:txBody>
      <dsp:txXfrm>
        <a:off x="284560" y="477917"/>
        <a:ext cx="1373979" cy="1373979"/>
      </dsp:txXfrm>
    </dsp:sp>
    <dsp:sp modelId="{B5BF09BE-2B7C-41D7-AD76-B3567C30915B}">
      <dsp:nvSpPr>
        <dsp:cNvPr id="0" name=""/>
        <dsp:cNvSpPr/>
      </dsp:nvSpPr>
      <dsp:spPr>
        <a:xfrm rot="10800000">
          <a:off x="631507" y="2387360"/>
          <a:ext cx="680085" cy="5319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8E432-F67D-49CE-AF7D-D92A7BB2ED36}">
      <dsp:nvSpPr>
        <dsp:cNvPr id="0" name=""/>
        <dsp:cNvSpPr/>
      </dsp:nvSpPr>
      <dsp:spPr>
        <a:xfrm>
          <a:off x="323526" y="3140068"/>
          <a:ext cx="1296047" cy="129604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Associate Development Organization</a:t>
          </a:r>
        </a:p>
      </dsp:txBody>
      <dsp:txXfrm>
        <a:off x="513328" y="3329870"/>
        <a:ext cx="916443" cy="916443"/>
      </dsp:txXfrm>
    </dsp:sp>
    <dsp:sp modelId="{9C61BEB7-9531-4992-BB7C-78BC76F5E262}">
      <dsp:nvSpPr>
        <dsp:cNvPr id="0" name=""/>
        <dsp:cNvSpPr/>
      </dsp:nvSpPr>
      <dsp:spPr>
        <a:xfrm rot="5400000">
          <a:off x="2103886" y="3522135"/>
          <a:ext cx="680085" cy="5319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8BAF8-4B04-4796-9332-B96C6BE571C7}">
      <dsp:nvSpPr>
        <dsp:cNvPr id="0" name=""/>
        <dsp:cNvSpPr/>
      </dsp:nvSpPr>
      <dsp:spPr>
        <a:xfrm>
          <a:off x="3238176" y="3140068"/>
          <a:ext cx="1296047" cy="129604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Colleges and Training Providers</a:t>
          </a:r>
          <a:endParaRPr lang="en-US" sz="1200" kern="1200" dirty="0"/>
        </a:p>
      </dsp:txBody>
      <dsp:txXfrm>
        <a:off x="3427978" y="3329870"/>
        <a:ext cx="916443" cy="916443"/>
      </dsp:txXfrm>
    </dsp:sp>
    <dsp:sp modelId="{DD859E50-8FFF-4D35-B6BB-A5E518B8D679}">
      <dsp:nvSpPr>
        <dsp:cNvPr id="0" name=""/>
        <dsp:cNvSpPr/>
      </dsp:nvSpPr>
      <dsp:spPr>
        <a:xfrm rot="19861">
          <a:off x="3553735" y="2210471"/>
          <a:ext cx="680085" cy="5319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E4E5-1526-4FB9-BC38-DB5020E39705}">
      <dsp:nvSpPr>
        <dsp:cNvPr id="0" name=""/>
        <dsp:cNvSpPr/>
      </dsp:nvSpPr>
      <dsp:spPr>
        <a:xfrm>
          <a:off x="3253158" y="546848"/>
          <a:ext cx="1296047" cy="129604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County &amp; City</a:t>
          </a:r>
          <a:endParaRPr lang="en-US" sz="1400" kern="1200" dirty="0"/>
        </a:p>
      </dsp:txBody>
      <dsp:txXfrm>
        <a:off x="3442960" y="736650"/>
        <a:ext cx="916443" cy="916443"/>
      </dsp:txXfrm>
    </dsp:sp>
    <dsp:sp modelId="{857D7328-0F83-4470-9C05-187CCC883D7E}">
      <dsp:nvSpPr>
        <dsp:cNvPr id="0" name=""/>
        <dsp:cNvSpPr/>
      </dsp:nvSpPr>
      <dsp:spPr>
        <a:xfrm rot="5364476">
          <a:off x="4864272" y="915448"/>
          <a:ext cx="680085" cy="531913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AE2B08-A1FC-4CE0-9EAD-B8B187722EE1}">
      <dsp:nvSpPr>
        <dsp:cNvPr id="0" name=""/>
        <dsp:cNvSpPr/>
      </dsp:nvSpPr>
      <dsp:spPr>
        <a:xfrm>
          <a:off x="5829300" y="193357"/>
          <a:ext cx="1943099" cy="194309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BUSINESS</a:t>
          </a:r>
          <a:endParaRPr lang="en-US" sz="2600" kern="1200" dirty="0"/>
        </a:p>
      </dsp:txBody>
      <dsp:txXfrm>
        <a:off x="6113860" y="477917"/>
        <a:ext cx="1373979" cy="1373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3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3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5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9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52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6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5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7C07-9E8A-4051-8F8B-893EC98C67F5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2EE7-0B03-4290-84FA-CD3E7E349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pp.leg.wa.gov/rcw/default.aspx?cite=35.21.70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vebizblog.com/primary-vs-secondary-employer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53" y="5061858"/>
            <a:ext cx="8379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Introduction to Economic Development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5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" y="166398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What are the Top-5 Employing Industry Sectors in </a:t>
            </a:r>
            <a:r>
              <a:rPr lang="en-US" sz="4400" b="1" dirty="0" smtClean="0"/>
              <a:t>Yakima County?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09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" y="166398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What are the Top-5 Employing Industry Sectors in Yakima County?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6238551" y="1663982"/>
            <a:ext cx="5420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Agriculture 26.6%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Government 15.7%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Health Care </a:t>
            </a:r>
            <a:r>
              <a:rPr lang="en-US" sz="3600" dirty="0" smtClean="0"/>
              <a:t>14</a:t>
            </a:r>
            <a:r>
              <a:rPr lang="en-US" sz="3600" dirty="0"/>
              <a:t>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Retail Trade 9.6%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Manufacturing 7.5%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691158"/>
            <a:ext cx="27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ESRI Community Analyst Online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763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" y="166398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What are the Top-5 Employing Industry Sectors in </a:t>
            </a:r>
            <a:r>
              <a:rPr lang="en-US" sz="4400" b="1" dirty="0" smtClean="0"/>
              <a:t>Zip code 98902?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2" y="1556656"/>
            <a:ext cx="6029202" cy="3433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6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" y="1663983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/>
              <a:t>What are the Top-5 Employing Industry Sectors in </a:t>
            </a:r>
            <a:r>
              <a:rPr lang="en-US" sz="4400" b="1" dirty="0" smtClean="0"/>
              <a:t>Zip code 98902?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6238551" y="1663982"/>
            <a:ext cx="5420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Health Care </a:t>
            </a:r>
            <a:r>
              <a:rPr lang="en-US" sz="3600" dirty="0" smtClean="0"/>
              <a:t>34.2%</a:t>
            </a:r>
            <a:endParaRPr lang="en-US" sz="3600" dirty="0"/>
          </a:p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Wholesale Trade 10.2%</a:t>
            </a:r>
            <a:endParaRPr lang="en-US" sz="3600" dirty="0"/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Retail Trade </a:t>
            </a:r>
            <a:r>
              <a:rPr lang="en-US" sz="3600" dirty="0" smtClean="0"/>
              <a:t>8.2%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Educational Services 7.8%</a:t>
            </a:r>
            <a:endParaRPr lang="en-US" sz="3600" dirty="0"/>
          </a:p>
          <a:p>
            <a:pPr marL="342900" lvl="0" indent="-342900">
              <a:buFont typeface="+mj-lt"/>
              <a:buAutoNum type="arabicPeriod"/>
            </a:pPr>
            <a:r>
              <a:rPr lang="en-US" sz="3600" dirty="0"/>
              <a:t>Manufacturing </a:t>
            </a:r>
            <a:r>
              <a:rPr lang="en-US" sz="3600" dirty="0" smtClean="0"/>
              <a:t>6.4%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691158"/>
            <a:ext cx="27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ESRI Community Analyst Online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969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91158"/>
            <a:ext cx="1127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Jobs EQ 3.0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516589"/>
            <a:ext cx="10329824" cy="33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91158"/>
            <a:ext cx="1127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Jobs EQ 3.0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9858" y="1289953"/>
            <a:ext cx="107115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Direct</a:t>
            </a:r>
            <a:r>
              <a:rPr lang="en-US" sz="2600" dirty="0"/>
              <a:t> </a:t>
            </a:r>
            <a:r>
              <a:rPr lang="en-US" sz="2600" dirty="0" smtClean="0"/>
              <a:t>- </a:t>
            </a:r>
            <a:r>
              <a:rPr lang="en-US" sz="2600" dirty="0"/>
              <a:t>The jobs, sales/output and compensation directly created or lost by the event </a:t>
            </a:r>
          </a:p>
          <a:p>
            <a:r>
              <a:rPr lang="en-US" sz="2600" b="1" dirty="0"/>
              <a:t>Indirect</a:t>
            </a:r>
            <a:r>
              <a:rPr lang="en-US" sz="2600" dirty="0"/>
              <a:t> </a:t>
            </a:r>
            <a:r>
              <a:rPr lang="en-US" sz="2600" dirty="0" smtClean="0"/>
              <a:t>- </a:t>
            </a:r>
            <a:r>
              <a:rPr lang="en-US" sz="2600" dirty="0"/>
              <a:t>The jobs, sales/output and compensation created or lost by regional companies supplying goods and services to the new or newly expanded industry </a:t>
            </a:r>
          </a:p>
          <a:p>
            <a:r>
              <a:rPr lang="en-US" sz="2600" b="1" dirty="0"/>
              <a:t>Induced</a:t>
            </a:r>
            <a:r>
              <a:rPr lang="en-US" sz="2600" dirty="0"/>
              <a:t> </a:t>
            </a:r>
            <a:r>
              <a:rPr lang="en-US" sz="2600" dirty="0" smtClean="0"/>
              <a:t>- </a:t>
            </a:r>
            <a:r>
              <a:rPr lang="en-US" sz="2600" dirty="0"/>
              <a:t>The jobs, sales/output and compensation created when new employees from the new or expanded firm spend their wages at local establishments; or the jobs, sales/output and compensation lost when laid off employees do not spend their money locally anymore </a:t>
            </a:r>
          </a:p>
          <a:p>
            <a:r>
              <a:rPr lang="en-US" sz="2600" b="1" dirty="0"/>
              <a:t>Total</a:t>
            </a:r>
            <a:r>
              <a:rPr lang="en-US" sz="2600" dirty="0"/>
              <a:t> </a:t>
            </a:r>
            <a:r>
              <a:rPr lang="en-US" sz="2600" dirty="0" smtClean="0"/>
              <a:t>- </a:t>
            </a:r>
            <a:r>
              <a:rPr lang="en-US" sz="2600" dirty="0"/>
              <a:t>The sum of the direct, indirect and induced </a:t>
            </a:r>
            <a:r>
              <a:rPr lang="en-US" sz="2600" dirty="0" smtClean="0"/>
              <a:t>impacts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273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691158"/>
            <a:ext cx="1127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Jobs EQ 3.0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516589"/>
            <a:ext cx="10329824" cy="3346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516589"/>
            <a:ext cx="10305844" cy="33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57" y="2068286"/>
            <a:ext cx="85493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Economic Development 101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Primary </a:t>
            </a:r>
            <a:r>
              <a:rPr lang="en-US" sz="3200" dirty="0">
                <a:solidFill>
                  <a:schemeClr val="bg1"/>
                </a:solidFill>
              </a:rPr>
              <a:t>and Secondary </a:t>
            </a:r>
            <a:r>
              <a:rPr lang="en-US" sz="3200" dirty="0" smtClean="0">
                <a:solidFill>
                  <a:schemeClr val="bg1"/>
                </a:solidFill>
              </a:rPr>
              <a:t>Employers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Seeing through Economic Development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Primary Employer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Role of Elected Officials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5" y="544286"/>
            <a:ext cx="373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Overview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0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91158"/>
            <a:ext cx="27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ESRI Community Analyst Online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9" y="1371600"/>
            <a:ext cx="7698902" cy="404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878611" y="2766963"/>
            <a:ext cx="4149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Population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3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0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91158"/>
            <a:ext cx="27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ESRI Community Analyst Online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0" y="1371600"/>
            <a:ext cx="7589179" cy="404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900382" y="2494820"/>
            <a:ext cx="4149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Daytime Population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87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57" y="2068286"/>
            <a:ext cx="85493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Economic Development 101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Primary </a:t>
            </a:r>
            <a:r>
              <a:rPr lang="en-US" sz="3200" dirty="0">
                <a:solidFill>
                  <a:schemeClr val="bg1"/>
                </a:solidFill>
              </a:rPr>
              <a:t>and Secondary </a:t>
            </a:r>
            <a:r>
              <a:rPr lang="en-US" sz="3200" dirty="0" smtClean="0">
                <a:solidFill>
                  <a:schemeClr val="bg1"/>
                </a:solidFill>
              </a:rPr>
              <a:t>Employers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Economic Development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Primary Employer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Role of Elected Officials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5" y="544286"/>
            <a:ext cx="373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Overview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0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91158"/>
            <a:ext cx="27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ESRI Community Analyst Online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49" y="1586889"/>
            <a:ext cx="6885894" cy="3684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650011" y="2102935"/>
            <a:ext cx="41494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Average Household Income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92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0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91158"/>
            <a:ext cx="27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ESRI Community Analyst Online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573886"/>
            <a:ext cx="6894154" cy="3673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900382" y="2494820"/>
            <a:ext cx="4149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Retail Leakage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97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0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91158"/>
            <a:ext cx="27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ESRI Community Analyst Online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4" y="1371600"/>
            <a:ext cx="6227750" cy="404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900382" y="2494820"/>
            <a:ext cx="4149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Number of Businesses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72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0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91158"/>
            <a:ext cx="2787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Yakima County Assessor Office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077802"/>
            <a:ext cx="8175171" cy="4460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348178" y="2325292"/>
            <a:ext cx="4149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Value </a:t>
            </a:r>
          </a:p>
          <a:p>
            <a:pPr algn="ctr"/>
            <a:r>
              <a:rPr lang="en-US" sz="4400" b="1" dirty="0" smtClean="0"/>
              <a:t>Per Acre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18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02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91158"/>
            <a:ext cx="2787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Yakima County Assessor Office</a:t>
            </a:r>
            <a:endParaRPr lang="en-US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077802"/>
            <a:ext cx="8175171" cy="4460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348178" y="2325292"/>
            <a:ext cx="4149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Value </a:t>
            </a:r>
          </a:p>
          <a:p>
            <a:pPr algn="ctr"/>
            <a:r>
              <a:rPr lang="en-US" sz="4400" b="1" dirty="0" smtClean="0"/>
              <a:t>Per Acre</a:t>
            </a:r>
            <a:endParaRPr lang="en-US" sz="4400" dirty="0"/>
          </a:p>
        </p:txBody>
      </p:sp>
      <p:sp>
        <p:nvSpPr>
          <p:cNvPr id="5" name="Rectangular Callout 4"/>
          <p:cNvSpPr/>
          <p:nvPr/>
        </p:nvSpPr>
        <p:spPr>
          <a:xfrm>
            <a:off x="2383971" y="3771841"/>
            <a:ext cx="1165330" cy="443977"/>
          </a:xfrm>
          <a:prstGeom prst="wedgeRectCallout">
            <a:avLst>
              <a:gd name="adj1" fmla="val -117983"/>
              <a:gd name="adj2" fmla="val 2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$92,367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4810701" y="3171135"/>
            <a:ext cx="1165330" cy="443977"/>
          </a:xfrm>
          <a:prstGeom prst="wedgeRectCallout">
            <a:avLst>
              <a:gd name="adj1" fmla="val 81921"/>
              <a:gd name="adj2" fmla="val 633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$722,800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1327271" y="1686810"/>
            <a:ext cx="1372385" cy="443977"/>
          </a:xfrm>
          <a:prstGeom prst="wedgeRectCallout">
            <a:avLst>
              <a:gd name="adj1" fmla="val -80300"/>
              <a:gd name="adj2" fmla="val -61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$1,090,679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641078" y="4640881"/>
            <a:ext cx="1372385" cy="443977"/>
          </a:xfrm>
          <a:prstGeom prst="wedgeRectCallout">
            <a:avLst>
              <a:gd name="adj1" fmla="val -30329"/>
              <a:gd name="adj2" fmla="val -186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$2,131,790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5976031" y="2065688"/>
            <a:ext cx="1285299" cy="443977"/>
          </a:xfrm>
          <a:prstGeom prst="wedgeRectCallout">
            <a:avLst>
              <a:gd name="adj1" fmla="val 84723"/>
              <a:gd name="adj2" fmla="val -10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$2,440,702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6204857" y="4418892"/>
            <a:ext cx="1306844" cy="443977"/>
          </a:xfrm>
          <a:prstGeom prst="wedgeRectCallout">
            <a:avLst>
              <a:gd name="adj1" fmla="val 72580"/>
              <a:gd name="adj2" fmla="val -132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$2,700,179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57" y="2068286"/>
            <a:ext cx="85493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Economic Development 101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Primary </a:t>
            </a:r>
            <a:r>
              <a:rPr lang="en-US" sz="3200" dirty="0">
                <a:solidFill>
                  <a:schemeClr val="bg1"/>
                </a:solidFill>
              </a:rPr>
              <a:t>and Secondary </a:t>
            </a:r>
            <a:r>
              <a:rPr lang="en-US" sz="3200" dirty="0" smtClean="0">
                <a:solidFill>
                  <a:schemeClr val="bg1"/>
                </a:solidFill>
              </a:rPr>
              <a:t>Employers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Economic Development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Seeing through Primary Employer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Role of Elected Officials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5" y="544286"/>
            <a:ext cx="373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Overview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644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Employer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999" y="1948543"/>
            <a:ext cx="6265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Lowest Upfront Cost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Lowest Long Term Cost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19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644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Employer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948543"/>
            <a:ext cx="327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are the </a:t>
            </a:r>
            <a:r>
              <a:rPr lang="en-US" sz="4400" b="1" dirty="0" smtClean="0"/>
              <a:t>Top-4 Site Selection Factors?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06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644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Employer Glasses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948543"/>
            <a:ext cx="327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are the </a:t>
            </a:r>
            <a:r>
              <a:rPr lang="en-US" sz="4400" b="1" dirty="0" smtClean="0"/>
              <a:t>Top-4 Site Selection Factors?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954036" y="2194764"/>
            <a:ext cx="6758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Skilled Labor</a:t>
            </a:r>
            <a:endParaRPr lang="en-US" sz="3600" dirty="0"/>
          </a:p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Highway Accessibility</a:t>
            </a:r>
            <a:endParaRPr lang="en-US" sz="3600" dirty="0"/>
          </a:p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Quality of Life</a:t>
            </a:r>
            <a:endParaRPr lang="en-US" sz="3600" dirty="0"/>
          </a:p>
          <a:p>
            <a:pPr marL="342900" lvl="0" indent="-342900">
              <a:buFont typeface="+mj-lt"/>
              <a:buAutoNum type="arabicPeriod"/>
            </a:pPr>
            <a:r>
              <a:rPr lang="en-US" sz="3600" dirty="0" smtClean="0"/>
              <a:t>Construction Costs &amp; Lease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5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57" y="2068286"/>
            <a:ext cx="85493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Economic Development 101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Primary </a:t>
            </a:r>
            <a:r>
              <a:rPr lang="en-US" sz="3200" dirty="0">
                <a:solidFill>
                  <a:schemeClr val="bg1"/>
                </a:solidFill>
              </a:rPr>
              <a:t>and Secondary </a:t>
            </a:r>
            <a:r>
              <a:rPr lang="en-US" sz="3200" dirty="0" smtClean="0">
                <a:solidFill>
                  <a:schemeClr val="bg1"/>
                </a:solidFill>
              </a:rPr>
              <a:t>Employers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Economic Development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Primary Employer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Role of Elected Officials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5" y="544286"/>
            <a:ext cx="373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Overview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7188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101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41" b="25641"/>
          <a:stretch/>
        </p:blipFill>
        <p:spPr>
          <a:xfrm>
            <a:off x="8351071" y="1447800"/>
            <a:ext cx="2293423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571010" y="3657600"/>
            <a:ext cx="3853543" cy="190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International Economic Development Council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714" y="1395442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set of programs and policies that aid in the creation, retention and expansion of jobs; the development of a stable tax base; and the enhancement of wealth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Elected Officials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56" y="1247490"/>
            <a:ext cx="1029788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RCW 35.21.703</a:t>
            </a:r>
            <a:r>
              <a:rPr lang="en-US" sz="2800" dirty="0"/>
              <a:t> and  RCW 36.01.085 </a:t>
            </a:r>
            <a:r>
              <a:rPr lang="en-US" sz="2800" dirty="0" smtClean="0"/>
              <a:t>- </a:t>
            </a:r>
            <a:r>
              <a:rPr lang="en-US" sz="2800" dirty="0"/>
              <a:t>Provides general authority for cities and counties to engage in economic development programs.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These statutes </a:t>
            </a:r>
            <a:r>
              <a:rPr lang="en-US" sz="2800" dirty="0"/>
              <a:t>gives authority for cities and counties to contract with private nonprofit corporations for the purpose of engaging in economic development programs, assuming the underlying transaction is constitutional.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statutes </a:t>
            </a:r>
            <a:r>
              <a:rPr lang="en-US" sz="2800" dirty="0"/>
              <a:t>precludes cities from entering into contracts with for-profit corporations.</a:t>
            </a:r>
            <a:r>
              <a:rPr lang="en-US" sz="2800" b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Elected Officials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378" y="2225657"/>
            <a:ext cx="41494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Economic Development Players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58" y="2126974"/>
            <a:ext cx="3869635" cy="2902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58" y="685800"/>
            <a:ext cx="2895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Elected Officials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798" y="1394660"/>
            <a:ext cx="6193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Associate Development Organizations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Department of Commerce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Port Districts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and Cities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Chambers of Commerce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Business Development Centers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Facilities Districts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Downtown Associations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 Development Finance </a:t>
            </a:r>
            <a:r>
              <a:rPr lang="en-US" sz="2400" dirty="0" smtClean="0"/>
              <a:t>Institutions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Colleges &amp; Training Providers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17378" y="2225657"/>
            <a:ext cx="41494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Economic Development Players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33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Elected Officials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1911932"/>
              </p:ext>
            </p:extLst>
          </p:nvPr>
        </p:nvGraphicFramePr>
        <p:xfrm>
          <a:off x="382249" y="831991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7295121" y="1528971"/>
            <a:ext cx="4149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Working as a Team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76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Elected Officials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74205137"/>
              </p:ext>
            </p:extLst>
          </p:nvPr>
        </p:nvGraphicFramePr>
        <p:xfrm>
          <a:off x="382249" y="831991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7099178" y="3308491"/>
            <a:ext cx="4149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Working as a Team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89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Elected Officials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798" y="1394660"/>
            <a:ext cx="61939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Associate Development Organizations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Department of Commerce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Port Districts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Counties and Cities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Chambers of Commerce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Business Development Centers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Public Facilities Districts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Downtown Associations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Community Development Finance </a:t>
            </a:r>
            <a:r>
              <a:rPr lang="en-US" sz="2400" dirty="0" smtClean="0"/>
              <a:t>Institutions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Colleges &amp; Training Providers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17378" y="2225657"/>
            <a:ext cx="41494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Economic Development Players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21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6044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Role of Elected Officials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4171" y="1536174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Local Strengths &amp; Weaknesses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Place in the Broader Economy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Development Vision and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Strategy to Attain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Economic Development Works With Other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Regulatory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Stakeholders &amp; Partners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Needs of Business Community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Development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Economic Development Staff</a:t>
            </a:r>
          </a:p>
        </p:txBody>
      </p:sp>
      <p:sp>
        <p:nvSpPr>
          <p:cNvPr id="9" name="Rectangle 8"/>
          <p:cNvSpPr/>
          <p:nvPr/>
        </p:nvSpPr>
        <p:spPr>
          <a:xfrm>
            <a:off x="-165234" y="2606195"/>
            <a:ext cx="4149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What to </a:t>
            </a:r>
          </a:p>
          <a:p>
            <a:pPr algn="ctr"/>
            <a:r>
              <a:rPr lang="en-US" sz="4400" b="1" dirty="0" smtClean="0"/>
              <a:t>Know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421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57" y="2068286"/>
            <a:ext cx="85493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Economic Development 101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Primary </a:t>
            </a:r>
            <a:r>
              <a:rPr lang="en-US" sz="3200" dirty="0">
                <a:solidFill>
                  <a:schemeClr val="bg1"/>
                </a:solidFill>
              </a:rPr>
              <a:t>and Secondary </a:t>
            </a:r>
            <a:r>
              <a:rPr lang="en-US" sz="3200" dirty="0" smtClean="0">
                <a:solidFill>
                  <a:schemeClr val="bg1"/>
                </a:solidFill>
              </a:rPr>
              <a:t>Employers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Economic Development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Primary Employer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Role of Elected Officials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5" y="544286"/>
            <a:ext cx="2441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Recap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285" y="544286"/>
            <a:ext cx="5659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Final Thoughts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/>
          <a:stretch/>
        </p:blipFill>
        <p:spPr>
          <a:xfrm>
            <a:off x="435425" y="1992086"/>
            <a:ext cx="7677150" cy="3962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2713" y="5203096"/>
            <a:ext cx="2234292" cy="751390"/>
          </a:xfrm>
          <a:custGeom>
            <a:avLst/>
            <a:gdLst>
              <a:gd name="connsiteX0" fmla="*/ 0 w 2299606"/>
              <a:gd name="connsiteY0" fmla="*/ 0 h 751390"/>
              <a:gd name="connsiteX1" fmla="*/ 2299606 w 2299606"/>
              <a:gd name="connsiteY1" fmla="*/ 0 h 751390"/>
              <a:gd name="connsiteX2" fmla="*/ 2299606 w 2299606"/>
              <a:gd name="connsiteY2" fmla="*/ 751390 h 751390"/>
              <a:gd name="connsiteX3" fmla="*/ 0 w 2299606"/>
              <a:gd name="connsiteY3" fmla="*/ 751390 h 751390"/>
              <a:gd name="connsiteX4" fmla="*/ 0 w 2299606"/>
              <a:gd name="connsiteY4" fmla="*/ 0 h 751390"/>
              <a:gd name="connsiteX0" fmla="*/ 2286000 w 2299606"/>
              <a:gd name="connsiteY0" fmla="*/ 10886 h 751390"/>
              <a:gd name="connsiteX1" fmla="*/ 2299606 w 2299606"/>
              <a:gd name="connsiteY1" fmla="*/ 0 h 751390"/>
              <a:gd name="connsiteX2" fmla="*/ 2299606 w 2299606"/>
              <a:gd name="connsiteY2" fmla="*/ 751390 h 751390"/>
              <a:gd name="connsiteX3" fmla="*/ 0 w 2299606"/>
              <a:gd name="connsiteY3" fmla="*/ 751390 h 751390"/>
              <a:gd name="connsiteX4" fmla="*/ 2286000 w 2299606"/>
              <a:gd name="connsiteY4" fmla="*/ 10886 h 751390"/>
              <a:gd name="connsiteX0" fmla="*/ 2220686 w 2234292"/>
              <a:gd name="connsiteY0" fmla="*/ 10886 h 751390"/>
              <a:gd name="connsiteX1" fmla="*/ 2234292 w 2234292"/>
              <a:gd name="connsiteY1" fmla="*/ 0 h 751390"/>
              <a:gd name="connsiteX2" fmla="*/ 2234292 w 2234292"/>
              <a:gd name="connsiteY2" fmla="*/ 751390 h 751390"/>
              <a:gd name="connsiteX3" fmla="*/ 0 w 2234292"/>
              <a:gd name="connsiteY3" fmla="*/ 751390 h 751390"/>
              <a:gd name="connsiteX4" fmla="*/ 2220686 w 2234292"/>
              <a:gd name="connsiteY4" fmla="*/ 10886 h 75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4292" h="751390">
                <a:moveTo>
                  <a:pt x="2220686" y="10886"/>
                </a:moveTo>
                <a:lnTo>
                  <a:pt x="2234292" y="0"/>
                </a:lnTo>
                <a:lnTo>
                  <a:pt x="2234292" y="751390"/>
                </a:lnTo>
                <a:lnTo>
                  <a:pt x="0" y="751390"/>
                </a:lnTo>
                <a:lnTo>
                  <a:pt x="2220686" y="1088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87685" y="2144486"/>
            <a:ext cx="26401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agic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just someone spending more time on something than anyone else might reasonably expect.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5347" y="4506686"/>
            <a:ext cx="69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Teller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4571" y="3853543"/>
            <a:ext cx="8817429" cy="300445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353" y="5061858"/>
            <a:ext cx="8379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Introduction to Economic Development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67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7188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101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47695" y="3886200"/>
            <a:ext cx="3853543" cy="1905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International Economic Development Council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6" y="1476090"/>
            <a:ext cx="3048000" cy="2482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51323" y="1351508"/>
            <a:ext cx="624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Building Local Business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Business </a:t>
            </a:r>
            <a:r>
              <a:rPr lang="en-US" sz="2400" dirty="0" smtClean="0"/>
              <a:t>Recruitment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Business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 Estate Development &amp;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Workforce </a:t>
            </a:r>
            <a:r>
              <a:rPr lang="en-US" sz="2400" dirty="0" smtClean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Credit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Finance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Foreign Direct Investment &amp; Exporting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Neighborhood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Technology-Led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4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7188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Development 101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486" y="1351508"/>
            <a:ext cx="11179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Building Local Business </a:t>
            </a:r>
            <a:r>
              <a:rPr lang="en-US" sz="2400" dirty="0"/>
              <a:t>– Northwest Harvest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Business Recruitment – Ostrom Mushrooms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 Business </a:t>
            </a:r>
            <a:r>
              <a:rPr lang="en-US" sz="2400" dirty="0" smtClean="0"/>
              <a:t>Development – Enterprise Challenge Business Plan Competition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 Estate Development &amp; </a:t>
            </a:r>
            <a:r>
              <a:rPr lang="en-US" sz="2400" dirty="0" smtClean="0"/>
              <a:t>Reuse – Rainier Square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Workforce Development – Up-Skill Back-Fill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Infrastructure – Mill Site Roads, Utilities, and Interchanges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Neighborhood Development – Downtown Master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Finance Programs – Industrial Revenue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Credit Analysis – Scale Up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Foreign Direct Investment &amp; Exporting – Sister City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Technology-Led Development – Ag Innovation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89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57" y="2068286"/>
            <a:ext cx="85493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Economic Development 101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Primary </a:t>
            </a:r>
            <a:r>
              <a:rPr lang="en-US" sz="3200" dirty="0">
                <a:solidFill>
                  <a:srgbClr val="FFFF00"/>
                </a:solidFill>
              </a:rPr>
              <a:t>and Secondary </a:t>
            </a:r>
            <a:r>
              <a:rPr lang="en-US" sz="3200" dirty="0" smtClean="0">
                <a:solidFill>
                  <a:srgbClr val="FFFF00"/>
                </a:solidFill>
              </a:rPr>
              <a:t>Employers</a:t>
            </a:r>
            <a:endParaRPr lang="en-US" sz="3200" dirty="0">
              <a:solidFill>
                <a:srgbClr val="FFFF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Economic Development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Seeing through Primary Employer Glasses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</a:rPr>
              <a:t>Role of Elected Officials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85" y="544286"/>
            <a:ext cx="373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Overview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69" y="1327158"/>
            <a:ext cx="3082062" cy="1731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27" y="2294024"/>
            <a:ext cx="2058279" cy="216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4" b="13856"/>
          <a:stretch/>
        </p:blipFill>
        <p:spPr>
          <a:xfrm>
            <a:off x="4971925" y="3968838"/>
            <a:ext cx="3469500" cy="151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3" y="1366522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44" y="1511884"/>
            <a:ext cx="3319061" cy="186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0"/>
          <a:stretch/>
        </p:blipFill>
        <p:spPr>
          <a:xfrm>
            <a:off x="730601" y="3810896"/>
            <a:ext cx="2878437" cy="1674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8" t="28461" r="11599" b="29493"/>
          <a:stretch/>
        </p:blipFill>
        <p:spPr>
          <a:xfrm>
            <a:off x="8397462" y="3666444"/>
            <a:ext cx="2926423" cy="1588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9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486" y="1351508"/>
            <a:ext cx="1094014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Primary employers</a:t>
            </a:r>
            <a:r>
              <a:rPr lang="en-US" sz="3600" dirty="0"/>
              <a:t> are industries that produce more goods and/or services that can be consumed by the local economy and therefore export a significant portion of them</a:t>
            </a:r>
            <a:r>
              <a:rPr lang="en-US" sz="3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Secondary employers</a:t>
            </a:r>
            <a:r>
              <a:rPr lang="en-US" sz="3600" dirty="0"/>
              <a:t> are those businesses that serve the local community and essentially recirculate local dollars.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691158"/>
            <a:ext cx="561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hlinkClick r:id="rId3"/>
              </a:rPr>
              <a:t>https://www.stevebizblog.com/primary-vs-secondary-employers</a:t>
            </a:r>
            <a:r>
              <a:rPr lang="en-US" sz="1600" i="1" dirty="0" smtClean="0">
                <a:hlinkClick r:id="rId3"/>
              </a:rPr>
              <a:t>/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646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49" y="416493"/>
            <a:ext cx="819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&amp; Secondary Employers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69" y="1327158"/>
            <a:ext cx="3082062" cy="1731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27" y="2294024"/>
            <a:ext cx="2058279" cy="216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4" b="13856"/>
          <a:stretch/>
        </p:blipFill>
        <p:spPr>
          <a:xfrm>
            <a:off x="4971925" y="3968838"/>
            <a:ext cx="3469500" cy="151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3" y="1366522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44" y="1511884"/>
            <a:ext cx="3319061" cy="186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0"/>
          <a:stretch/>
        </p:blipFill>
        <p:spPr>
          <a:xfrm>
            <a:off x="730601" y="3810896"/>
            <a:ext cx="2878437" cy="1674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8" t="28461" r="11599" b="29493"/>
          <a:stretch/>
        </p:blipFill>
        <p:spPr>
          <a:xfrm>
            <a:off x="8397462" y="3666444"/>
            <a:ext cx="2926423" cy="1588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8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959</Words>
  <Application>Microsoft Office PowerPoint</Application>
  <PresentationFormat>Widescreen</PresentationFormat>
  <Paragraphs>208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Camacho</dc:creator>
  <cp:lastModifiedBy>Jonathan Smith</cp:lastModifiedBy>
  <cp:revision>21</cp:revision>
  <dcterms:created xsi:type="dcterms:W3CDTF">2021-04-29T17:40:06Z</dcterms:created>
  <dcterms:modified xsi:type="dcterms:W3CDTF">2021-05-07T20:05:42Z</dcterms:modified>
</cp:coreProperties>
</file>