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5" r:id="rId2"/>
  </p:sldMasterIdLst>
  <p:notesMasterIdLst>
    <p:notesMasterId r:id="rId22"/>
  </p:notesMasterIdLst>
  <p:sldIdLst>
    <p:sldId id="258" r:id="rId3"/>
    <p:sldId id="259" r:id="rId4"/>
    <p:sldId id="274" r:id="rId5"/>
    <p:sldId id="283" r:id="rId6"/>
    <p:sldId id="282" r:id="rId7"/>
    <p:sldId id="273" r:id="rId8"/>
    <p:sldId id="276" r:id="rId9"/>
    <p:sldId id="350" r:id="rId10"/>
    <p:sldId id="277" r:id="rId11"/>
    <p:sldId id="278" r:id="rId12"/>
    <p:sldId id="280" r:id="rId13"/>
    <p:sldId id="279" r:id="rId14"/>
    <p:sldId id="261" r:id="rId15"/>
    <p:sldId id="257" r:id="rId16"/>
    <p:sldId id="275" r:id="rId17"/>
    <p:sldId id="351" r:id="rId18"/>
    <p:sldId id="281" r:id="rId19"/>
    <p:sldId id="260"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initials="S" lastIdx="2" clrIdx="0">
    <p:extLst>
      <p:ext uri="{19B8F6BF-5375-455C-9EA6-DF929625EA0E}">
        <p15:presenceInfo xmlns:p15="http://schemas.microsoft.com/office/powerpoint/2012/main" userId="Suza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1" autoAdjust="0"/>
    <p:restoredTop sz="93775" autoAdjust="0"/>
  </p:normalViewPr>
  <p:slideViewPr>
    <p:cSldViewPr snapToGrid="0">
      <p:cViewPr>
        <p:scale>
          <a:sx n="65" d="100"/>
          <a:sy n="65" d="100"/>
        </p:scale>
        <p:origin x="1934" y="3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8FEE2-12CE-430F-B2D2-60C5F98CE6C2}" type="datetimeFigureOut">
              <a:rPr lang="en-US" smtClean="0"/>
              <a:t>11/9/2020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038C9-04FF-4429-99B2-F395B03AE157}" type="slidenum">
              <a:rPr lang="en-US" smtClean="0"/>
              <a:t>‹#›</a:t>
            </a:fld>
            <a:endParaRPr lang="en-US" dirty="0"/>
          </a:p>
        </p:txBody>
      </p:sp>
    </p:spTree>
    <p:extLst>
      <p:ext uri="{BB962C8B-B14F-4D97-AF65-F5344CB8AC3E}">
        <p14:creationId xmlns:p14="http://schemas.microsoft.com/office/powerpoint/2010/main" val="386742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E038C9-04FF-4429-99B2-F395B03AE157}" type="slidenum">
              <a:rPr lang="en-US" smtClean="0"/>
              <a:t>11</a:t>
            </a:fld>
            <a:endParaRPr lang="en-US" dirty="0"/>
          </a:p>
        </p:txBody>
      </p:sp>
    </p:spTree>
    <p:extLst>
      <p:ext uri="{BB962C8B-B14F-4D97-AF65-F5344CB8AC3E}">
        <p14:creationId xmlns:p14="http://schemas.microsoft.com/office/powerpoint/2010/main" val="270769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E038C9-04FF-4429-99B2-F395B03AE157}" type="slidenum">
              <a:rPr lang="en-US" smtClean="0"/>
              <a:t>12</a:t>
            </a:fld>
            <a:endParaRPr lang="en-US" dirty="0"/>
          </a:p>
        </p:txBody>
      </p:sp>
    </p:spTree>
    <p:extLst>
      <p:ext uri="{BB962C8B-B14F-4D97-AF65-F5344CB8AC3E}">
        <p14:creationId xmlns:p14="http://schemas.microsoft.com/office/powerpoint/2010/main" val="62797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E038C9-04FF-4429-99B2-F395B03AE157}" type="slidenum">
              <a:rPr lang="en-US" smtClean="0"/>
              <a:t>15</a:t>
            </a:fld>
            <a:endParaRPr lang="en-US" dirty="0"/>
          </a:p>
        </p:txBody>
      </p:sp>
    </p:spTree>
    <p:extLst>
      <p:ext uri="{BB962C8B-B14F-4D97-AF65-F5344CB8AC3E}">
        <p14:creationId xmlns:p14="http://schemas.microsoft.com/office/powerpoint/2010/main" val="208506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E038C9-04FF-4429-99B2-F395B03AE157}" type="slidenum">
              <a:rPr lang="en-US" smtClean="0"/>
              <a:t>17</a:t>
            </a:fld>
            <a:endParaRPr lang="en-US" dirty="0"/>
          </a:p>
        </p:txBody>
      </p:sp>
    </p:spTree>
    <p:extLst>
      <p:ext uri="{BB962C8B-B14F-4D97-AF65-F5344CB8AC3E}">
        <p14:creationId xmlns:p14="http://schemas.microsoft.com/office/powerpoint/2010/main" val="792624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E038C9-04FF-4429-99B2-F395B03AE157}" type="slidenum">
              <a:rPr lang="en-US" smtClean="0"/>
              <a:t>18</a:t>
            </a:fld>
            <a:endParaRPr lang="en-US" dirty="0"/>
          </a:p>
        </p:txBody>
      </p:sp>
    </p:spTree>
    <p:extLst>
      <p:ext uri="{BB962C8B-B14F-4D97-AF65-F5344CB8AC3E}">
        <p14:creationId xmlns:p14="http://schemas.microsoft.com/office/powerpoint/2010/main" val="17435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675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551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78284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4222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7656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9585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758782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763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trengthening Communiti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937090" y="2470904"/>
            <a:ext cx="991688" cy="546833"/>
          </a:xfrm>
          <a:prstGeom prst="rect">
            <a:avLst/>
          </a:prstGeom>
        </p:spPr>
      </p:pic>
      <p:sp>
        <p:nvSpPr>
          <p:cNvPr id="8" name="TextBox 7"/>
          <p:cNvSpPr txBox="1"/>
          <p:nvPr userDrawn="1"/>
        </p:nvSpPr>
        <p:spPr>
          <a:xfrm>
            <a:off x="4896134" y="5344935"/>
            <a:ext cx="1663324" cy="507831"/>
          </a:xfrm>
          <a:prstGeom prst="rect">
            <a:avLst/>
          </a:prstGeom>
          <a:noFill/>
        </p:spPr>
        <p:txBody>
          <a:bodyPr wrap="squar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Crime Victims &amp; Public Safety </a:t>
            </a:r>
          </a:p>
        </p:txBody>
      </p:sp>
      <p:sp>
        <p:nvSpPr>
          <p:cNvPr id="10" name="TextBox 9"/>
          <p:cNvSpPr txBox="1"/>
          <p:nvPr userDrawn="1"/>
        </p:nvSpPr>
        <p:spPr>
          <a:xfrm>
            <a:off x="4874308" y="3171099"/>
            <a:ext cx="1684565" cy="507831"/>
          </a:xfrm>
          <a:prstGeom prst="rect">
            <a:avLst/>
          </a:prstGeom>
          <a:noFill/>
        </p:spPr>
        <p:txBody>
          <a:bodyPr wrap="squar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Business Assistance</a:t>
            </a:r>
          </a:p>
        </p:txBody>
      </p:sp>
      <p:sp>
        <p:nvSpPr>
          <p:cNvPr id="11" name="TextBox 10"/>
          <p:cNvSpPr txBox="1"/>
          <p:nvPr userDrawn="1"/>
        </p:nvSpPr>
        <p:spPr>
          <a:xfrm>
            <a:off x="888554" y="5344934"/>
            <a:ext cx="1088760" cy="300082"/>
          </a:xfrm>
          <a:prstGeom prst="rect">
            <a:avLst/>
          </a:prstGeom>
          <a:noFill/>
        </p:spPr>
        <p:txBody>
          <a:bodyPr wrap="non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Planning</a:t>
            </a:r>
          </a:p>
        </p:txBody>
      </p:sp>
      <p:sp>
        <p:nvSpPr>
          <p:cNvPr id="12" name="TextBox 11"/>
          <p:cNvSpPr txBox="1"/>
          <p:nvPr userDrawn="1"/>
        </p:nvSpPr>
        <p:spPr>
          <a:xfrm>
            <a:off x="2699073" y="3171099"/>
            <a:ext cx="1781258" cy="300082"/>
          </a:xfrm>
          <a:prstGeom prst="rect">
            <a:avLst/>
          </a:prstGeom>
          <a:noFill/>
        </p:spPr>
        <p:txBody>
          <a:bodyPr wrap="non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Infrastructure</a:t>
            </a:r>
          </a:p>
        </p:txBody>
      </p:sp>
      <p:sp>
        <p:nvSpPr>
          <p:cNvPr id="13" name="TextBox 12"/>
          <p:cNvSpPr txBox="1"/>
          <p:nvPr userDrawn="1"/>
        </p:nvSpPr>
        <p:spPr>
          <a:xfrm>
            <a:off x="2389980" y="5344934"/>
            <a:ext cx="2242922" cy="300082"/>
          </a:xfrm>
          <a:prstGeom prst="rect">
            <a:avLst/>
          </a:prstGeom>
          <a:noFill/>
        </p:spPr>
        <p:txBody>
          <a:bodyPr wrap="non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Community Facilities</a:t>
            </a:r>
          </a:p>
        </p:txBody>
      </p:sp>
      <p:sp>
        <p:nvSpPr>
          <p:cNvPr id="14" name="TextBox 13"/>
          <p:cNvSpPr txBox="1"/>
          <p:nvPr userDrawn="1"/>
        </p:nvSpPr>
        <p:spPr>
          <a:xfrm>
            <a:off x="600981" y="3171100"/>
            <a:ext cx="1627370" cy="507831"/>
          </a:xfrm>
          <a:prstGeom prst="rect">
            <a:avLst/>
          </a:prstGeom>
          <a:noFill/>
        </p:spPr>
        <p:txBody>
          <a:bodyPr wrap="non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Housing</a:t>
            </a:r>
          </a:p>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homelessness</a:t>
            </a:r>
          </a:p>
        </p:txBody>
      </p:sp>
      <p:sp>
        <p:nvSpPr>
          <p:cNvPr id="15" name="TextBox 14"/>
          <p:cNvSpPr txBox="1"/>
          <p:nvPr userDrawn="1"/>
        </p:nvSpPr>
        <p:spPr>
          <a:xfrm>
            <a:off x="7178108" y="3171099"/>
            <a:ext cx="915636" cy="300082"/>
          </a:xfrm>
          <a:prstGeom prst="rect">
            <a:avLst/>
          </a:prstGeom>
          <a:noFill/>
        </p:spPr>
        <p:txBody>
          <a:bodyPr wrap="none" rtlCol="0">
            <a:spAutoFit/>
          </a:bodyPr>
          <a:lstStyle/>
          <a:p>
            <a:pPr algn="ctr"/>
            <a:r>
              <a:rPr lang="en-US" sz="1350" b="1" cap="all" baseline="0" dirty="0">
                <a:solidFill>
                  <a:srgbClr val="5C5C5C"/>
                </a:solidFill>
                <a:latin typeface="Roboto Black" panose="02000000000000000000" pitchFamily="2" charset="0"/>
                <a:ea typeface="Roboto Light" panose="02000000000000000000" pitchFamily="2" charset="0"/>
              </a:rPr>
              <a:t>ENERGY</a:t>
            </a:r>
          </a:p>
        </p:txBody>
      </p:sp>
      <p:sp>
        <p:nvSpPr>
          <p:cNvPr id="16" name="TextBox 15"/>
          <p:cNvSpPr txBox="1"/>
          <p:nvPr userDrawn="1"/>
        </p:nvSpPr>
        <p:spPr>
          <a:xfrm>
            <a:off x="6841311" y="5344934"/>
            <a:ext cx="1663324" cy="507831"/>
          </a:xfrm>
          <a:prstGeom prst="rect">
            <a:avLst/>
          </a:prstGeom>
          <a:noFill/>
        </p:spPr>
        <p:txBody>
          <a:bodyPr wrap="squar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Community Services</a:t>
            </a:r>
          </a:p>
        </p:txBody>
      </p:sp>
      <p:pic>
        <p:nvPicPr>
          <p:cNvPr id="17" name="Picture 16"/>
          <p:cNvPicPr>
            <a:picLocks noChangeAspect="1"/>
          </p:cNvPicPr>
          <p:nvPr userDrawn="1"/>
        </p:nvPicPr>
        <p:blipFill>
          <a:blip r:embed="rId3"/>
          <a:stretch>
            <a:fillRect/>
          </a:stretch>
        </p:blipFill>
        <p:spPr>
          <a:xfrm>
            <a:off x="1094143" y="4199824"/>
            <a:ext cx="870750" cy="945700"/>
          </a:xfrm>
          <a:prstGeom prst="rect">
            <a:avLst/>
          </a:prstGeom>
        </p:spPr>
      </p:pic>
      <p:pic>
        <p:nvPicPr>
          <p:cNvPr id="18" name="Picture 17"/>
          <p:cNvPicPr>
            <a:picLocks noChangeAspect="1"/>
          </p:cNvPicPr>
          <p:nvPr userDrawn="1"/>
        </p:nvPicPr>
        <p:blipFill>
          <a:blip r:embed="rId4"/>
          <a:stretch>
            <a:fillRect/>
          </a:stretch>
        </p:blipFill>
        <p:spPr>
          <a:xfrm>
            <a:off x="2900745" y="4174092"/>
            <a:ext cx="1238400" cy="971433"/>
          </a:xfrm>
          <a:prstGeom prst="rect">
            <a:avLst/>
          </a:prstGeom>
        </p:spPr>
      </p:pic>
      <p:pic>
        <p:nvPicPr>
          <p:cNvPr id="19" name="Picture 18"/>
          <p:cNvPicPr>
            <a:picLocks noChangeAspect="1"/>
          </p:cNvPicPr>
          <p:nvPr userDrawn="1"/>
        </p:nvPicPr>
        <p:blipFill>
          <a:blip r:embed="rId5"/>
          <a:stretch>
            <a:fillRect/>
          </a:stretch>
        </p:blipFill>
        <p:spPr>
          <a:xfrm>
            <a:off x="5300565" y="1821136"/>
            <a:ext cx="832050" cy="1196600"/>
          </a:xfrm>
          <a:prstGeom prst="rect">
            <a:avLst/>
          </a:prstGeom>
        </p:spPr>
      </p:pic>
      <p:pic>
        <p:nvPicPr>
          <p:cNvPr id="20" name="Picture 19"/>
          <p:cNvPicPr>
            <a:picLocks noChangeAspect="1"/>
          </p:cNvPicPr>
          <p:nvPr userDrawn="1"/>
        </p:nvPicPr>
        <p:blipFill>
          <a:blip r:embed="rId6"/>
          <a:stretch>
            <a:fillRect/>
          </a:stretch>
        </p:blipFill>
        <p:spPr>
          <a:xfrm>
            <a:off x="7367443" y="2039870"/>
            <a:ext cx="536963" cy="977867"/>
          </a:xfrm>
          <a:prstGeom prst="rect">
            <a:avLst/>
          </a:prstGeom>
        </p:spPr>
      </p:pic>
      <p:pic>
        <p:nvPicPr>
          <p:cNvPr id="21" name="Picture 20"/>
          <p:cNvPicPr>
            <a:picLocks noChangeAspect="1"/>
          </p:cNvPicPr>
          <p:nvPr userDrawn="1"/>
        </p:nvPicPr>
        <p:blipFill>
          <a:blip r:embed="rId7"/>
          <a:stretch>
            <a:fillRect/>
          </a:stretch>
        </p:blipFill>
        <p:spPr>
          <a:xfrm>
            <a:off x="5410939" y="4251292"/>
            <a:ext cx="633713" cy="894233"/>
          </a:xfrm>
          <a:prstGeom prst="rect">
            <a:avLst/>
          </a:prstGeom>
        </p:spPr>
      </p:pic>
      <p:pic>
        <p:nvPicPr>
          <p:cNvPr id="22" name="Picture 21"/>
          <p:cNvPicPr>
            <a:picLocks noChangeAspect="1"/>
          </p:cNvPicPr>
          <p:nvPr userDrawn="1"/>
        </p:nvPicPr>
        <p:blipFill>
          <a:blip r:embed="rId8"/>
          <a:stretch>
            <a:fillRect/>
          </a:stretch>
        </p:blipFill>
        <p:spPr>
          <a:xfrm>
            <a:off x="7193293" y="4141924"/>
            <a:ext cx="885263" cy="1003600"/>
          </a:xfrm>
          <a:prstGeom prst="rect">
            <a:avLst/>
          </a:prstGeom>
        </p:spPr>
      </p:pic>
      <p:sp>
        <p:nvSpPr>
          <p:cNvPr id="23" name="TextBox 22"/>
          <p:cNvSpPr txBox="1"/>
          <p:nvPr userDrawn="1"/>
        </p:nvSpPr>
        <p:spPr>
          <a:xfrm>
            <a:off x="628651" y="750877"/>
            <a:ext cx="5431295" cy="600164"/>
          </a:xfrm>
          <a:prstGeom prst="rect">
            <a:avLst/>
          </a:prstGeom>
          <a:noFill/>
        </p:spPr>
        <p:txBody>
          <a:bodyPr wrap="none" rtlCol="0">
            <a:spAutoFit/>
          </a:bodyPr>
          <a:lstStyle/>
          <a:p>
            <a:r>
              <a:rPr lang="en-US" sz="3300" dirty="0">
                <a:solidFill>
                  <a:schemeClr val="accent5"/>
                </a:solidFill>
                <a:latin typeface="Roboto Light" panose="02000000000000000000" pitchFamily="2" charset="0"/>
                <a:ea typeface="Roboto Light" panose="02000000000000000000" pitchFamily="2" charset="0"/>
              </a:rPr>
              <a:t>We strengthen</a:t>
            </a:r>
            <a:r>
              <a:rPr lang="en-US" sz="3300" baseline="0" dirty="0">
                <a:solidFill>
                  <a:schemeClr val="accent5"/>
                </a:solidFill>
                <a:latin typeface="Roboto Light" panose="02000000000000000000" pitchFamily="2" charset="0"/>
                <a:ea typeface="Roboto Light" panose="02000000000000000000" pitchFamily="2" charset="0"/>
              </a:rPr>
              <a:t> communities</a:t>
            </a:r>
            <a:endParaRPr lang="en-US" sz="3300" dirty="0">
              <a:solidFill>
                <a:schemeClr val="accent5"/>
              </a:solidFill>
              <a:latin typeface="Roboto Light" panose="02000000000000000000" pitchFamily="2" charset="0"/>
              <a:ea typeface="Roboto Light" panose="02000000000000000000" pitchFamily="2" charset="0"/>
            </a:endParaRPr>
          </a:p>
        </p:txBody>
      </p:sp>
      <p:pic>
        <p:nvPicPr>
          <p:cNvPr id="4" name="Picture 3"/>
          <p:cNvPicPr>
            <a:picLocks noChangeAspect="1"/>
          </p:cNvPicPr>
          <p:nvPr userDrawn="1"/>
        </p:nvPicPr>
        <p:blipFill>
          <a:blip r:embed="rId9"/>
          <a:stretch>
            <a:fillRect/>
          </a:stretch>
        </p:blipFill>
        <p:spPr>
          <a:xfrm>
            <a:off x="3045140" y="2124090"/>
            <a:ext cx="1139063" cy="906667"/>
          </a:xfrm>
          <a:prstGeom prst="rect">
            <a:avLst/>
          </a:prstGeom>
        </p:spPr>
      </p:pic>
    </p:spTree>
    <p:extLst>
      <p:ext uri="{BB962C8B-B14F-4D97-AF65-F5344CB8AC3E}">
        <p14:creationId xmlns:p14="http://schemas.microsoft.com/office/powerpoint/2010/main" val="94067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3949-6E34-4B77-BEE3-342641A84BE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444704A-5D84-4011-B283-2F3114E1EB0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4AC2A1A-4B0A-4B6F-B04D-8752592613C9}"/>
              </a:ext>
            </a:extLst>
          </p:cNvPr>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5" name="Footer Placeholder 4">
            <a:extLst>
              <a:ext uri="{FF2B5EF4-FFF2-40B4-BE49-F238E27FC236}">
                <a16:creationId xmlns:a16="http://schemas.microsoft.com/office/drawing/2014/main" id="{D63B8312-1B13-461E-A88A-471F65D51A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C9DCF7-7D07-4FF9-96BF-540409E617A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216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B80D-CCDE-4A85-BC57-6AD839A96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BBAB5-4248-4F90-A11F-E3BECF2F5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9F5BE-A8DF-4C69-9F6C-B4B1285B9282}"/>
              </a:ext>
            </a:extLst>
          </p:cNvPr>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5" name="Footer Placeholder 4">
            <a:extLst>
              <a:ext uri="{FF2B5EF4-FFF2-40B4-BE49-F238E27FC236}">
                <a16:creationId xmlns:a16="http://schemas.microsoft.com/office/drawing/2014/main" id="{64DE7824-3CB7-44D5-8920-2648DE7787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5AD6C5-B3F4-4012-8024-8889F889FC5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434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5115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99EF-FEB2-465E-8264-CD13A194D34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CDCC8E6-D667-4A8E-B613-88CA7D92242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206F31-D7BB-4FA7-842C-7ED919320055}"/>
              </a:ext>
            </a:extLst>
          </p:cNvPr>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5" name="Footer Placeholder 4">
            <a:extLst>
              <a:ext uri="{FF2B5EF4-FFF2-40B4-BE49-F238E27FC236}">
                <a16:creationId xmlns:a16="http://schemas.microsoft.com/office/drawing/2014/main" id="{B92C518C-41D9-4F05-9F25-00EE8B2CAF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10EF89-248F-4F8F-BB29-D51D48B11F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3818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F4D8-3269-40D2-B16E-B456AC38F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82429-8459-4D9C-A8DE-49E91ED3AF4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8C4781-A84A-4E06-9A13-F127F03B22C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1402BB-62A9-48F1-8C19-60B1E68EA71A}"/>
              </a:ext>
            </a:extLst>
          </p:cNvPr>
          <p:cNvSpPr>
            <a:spLocks noGrp="1"/>
          </p:cNvSpPr>
          <p:nvPr>
            <p:ph type="dt" sz="half" idx="10"/>
          </p:nvPr>
        </p:nvSpPr>
        <p:spPr/>
        <p:txBody>
          <a:bodyPr/>
          <a:lstStyle/>
          <a:p>
            <a:fld id="{EB712588-04B1-427B-82EE-E8DB90309F08}" type="datetimeFigureOut">
              <a:rPr lang="en-US" smtClean="0"/>
              <a:t>11/9/2020</a:t>
            </a:fld>
            <a:endParaRPr lang="en-US" dirty="0"/>
          </a:p>
        </p:txBody>
      </p:sp>
      <p:sp>
        <p:nvSpPr>
          <p:cNvPr id="6" name="Footer Placeholder 5">
            <a:extLst>
              <a:ext uri="{FF2B5EF4-FFF2-40B4-BE49-F238E27FC236}">
                <a16:creationId xmlns:a16="http://schemas.microsoft.com/office/drawing/2014/main" id="{B02CEFCB-7D21-4D7F-85F2-9CD339646D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BBFDC7-8AAF-4AD4-B958-DAE95D8F8F7C}"/>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84536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AC71-AF3E-46C9-B88A-5BF60BF0068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E981-197D-4E20-980A-6A50344477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1689FEF-B888-4DFF-BCB6-8469DFE43E3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2DBF51-D2C6-48B3-A73C-0FA543B29D4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A3AC6B-8025-437A-A006-03323C29186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A8D326-C76B-491D-B3D7-3D5E2889E3EB}"/>
              </a:ext>
            </a:extLst>
          </p:cNvPr>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8" name="Footer Placeholder 7">
            <a:extLst>
              <a:ext uri="{FF2B5EF4-FFF2-40B4-BE49-F238E27FC236}">
                <a16:creationId xmlns:a16="http://schemas.microsoft.com/office/drawing/2014/main" id="{1AABEF1F-8975-4573-8F3C-82623F8C937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22983F8-2BED-4989-86AF-7D0AF5FF208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3519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4C71-539B-42AA-9065-30A52E0375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C0C39-DE31-4CE8-98C6-47CB2AEA3FF9}"/>
              </a:ext>
            </a:extLst>
          </p:cNvPr>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4" name="Footer Placeholder 3">
            <a:extLst>
              <a:ext uri="{FF2B5EF4-FFF2-40B4-BE49-F238E27FC236}">
                <a16:creationId xmlns:a16="http://schemas.microsoft.com/office/drawing/2014/main" id="{985CAA8E-D1EE-4A8B-961E-BC54BD4BA59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44FB7B-DEC0-4B9D-BCF1-F43603CFE64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7475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DA5DA-FAFC-478D-AAFA-5DE1E92869D4}"/>
              </a:ext>
            </a:extLst>
          </p:cNvPr>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3" name="Footer Placeholder 2">
            <a:extLst>
              <a:ext uri="{FF2B5EF4-FFF2-40B4-BE49-F238E27FC236}">
                <a16:creationId xmlns:a16="http://schemas.microsoft.com/office/drawing/2014/main" id="{E18501BD-CB48-4D20-BBA0-9D0E9CC9E1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0422C8-C660-4100-8E5F-CDA4E23C3EB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134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B380-8B73-4C44-94C7-CF28A003846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B535B9E-5B73-4772-9B1F-8CFD6AF3EFE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D823F4-12CB-4D3B-9D5F-03290345D4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4BE764-6785-4845-A28E-F70F13B13D1B}"/>
              </a:ext>
            </a:extLst>
          </p:cNvPr>
          <p:cNvSpPr>
            <a:spLocks noGrp="1"/>
          </p:cNvSpPr>
          <p:nvPr>
            <p:ph type="dt" sz="half" idx="10"/>
          </p:nvPr>
        </p:nvSpPr>
        <p:spPr/>
        <p:txBody>
          <a:bodyPr/>
          <a:lstStyle/>
          <a:p>
            <a:fld id="{42A54C80-263E-416B-A8E0-580EDEADCBDC}" type="datetimeFigureOut">
              <a:rPr lang="en-US" smtClean="0"/>
              <a:t>11/9/2020</a:t>
            </a:fld>
            <a:endParaRPr lang="en-US" dirty="0"/>
          </a:p>
        </p:txBody>
      </p:sp>
      <p:sp>
        <p:nvSpPr>
          <p:cNvPr id="6" name="Footer Placeholder 5">
            <a:extLst>
              <a:ext uri="{FF2B5EF4-FFF2-40B4-BE49-F238E27FC236}">
                <a16:creationId xmlns:a16="http://schemas.microsoft.com/office/drawing/2014/main" id="{B88BA180-343F-4CD1-9E67-102F6EB675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A73DD4-880B-4D9F-84A0-15CFACF99363}"/>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41009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69A3-A344-4CBA-BB68-09153700745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30CC4CC-AED2-4834-967D-43892663C50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C50409A-321E-4C8E-9A9B-81A6FD2E1C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EBA724-0292-43D3-BC3D-3646109D626B}"/>
              </a:ext>
            </a:extLst>
          </p:cNvPr>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6" name="Footer Placeholder 5">
            <a:extLst>
              <a:ext uri="{FF2B5EF4-FFF2-40B4-BE49-F238E27FC236}">
                <a16:creationId xmlns:a16="http://schemas.microsoft.com/office/drawing/2014/main" id="{C4E12BBD-775A-4FD6-81CD-330536132A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9F098F-58EF-42B4-B880-E3B02597BC7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6730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9465-F33D-459C-A089-736518AEB8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DD47A8-8640-4DB6-B3A5-4665E7155F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7AD47-355A-4F97-8AB0-1FA6B97C1A3F}"/>
              </a:ext>
            </a:extLst>
          </p:cNvPr>
          <p:cNvSpPr>
            <a:spLocks noGrp="1"/>
          </p:cNvSpPr>
          <p:nvPr>
            <p:ph type="dt" sz="half" idx="10"/>
          </p:nvPr>
        </p:nvSpPr>
        <p:spPr/>
        <p:txBody>
          <a:bodyPr/>
          <a:lstStyle/>
          <a:p>
            <a:fld id="{55C6B4A9-1611-4792-9094-5F34BCA07E0B}" type="datetimeFigureOut">
              <a:rPr lang="en-US" smtClean="0"/>
              <a:t>11/9/2020</a:t>
            </a:fld>
            <a:endParaRPr lang="en-US" dirty="0"/>
          </a:p>
        </p:txBody>
      </p:sp>
      <p:sp>
        <p:nvSpPr>
          <p:cNvPr id="5" name="Footer Placeholder 4">
            <a:extLst>
              <a:ext uri="{FF2B5EF4-FFF2-40B4-BE49-F238E27FC236}">
                <a16:creationId xmlns:a16="http://schemas.microsoft.com/office/drawing/2014/main" id="{A9DB5DA4-5642-4EDB-BA38-A71600EB20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035B72-B7C1-4B29-A7CA-6D9713BF7BC1}"/>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002544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EA973B-459D-4821-929D-69F8AA171BB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6ADBE-BAED-4A33-A292-8AEE038017D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D9C85-87F6-4794-880B-B7AD64503064}"/>
              </a:ext>
            </a:extLst>
          </p:cNvPr>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5" name="Footer Placeholder 4">
            <a:extLst>
              <a:ext uri="{FF2B5EF4-FFF2-40B4-BE49-F238E27FC236}">
                <a16:creationId xmlns:a16="http://schemas.microsoft.com/office/drawing/2014/main" id="{E7E40241-9682-4053-9FC4-CB852441B9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56A9BA-F1D4-4146-B312-9E6DF4574D7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7018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trengthening Communiti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937090" y="2470904"/>
            <a:ext cx="991688" cy="546833"/>
          </a:xfrm>
          <a:prstGeom prst="rect">
            <a:avLst/>
          </a:prstGeom>
        </p:spPr>
      </p:pic>
      <p:sp>
        <p:nvSpPr>
          <p:cNvPr id="8" name="TextBox 7"/>
          <p:cNvSpPr txBox="1"/>
          <p:nvPr userDrawn="1"/>
        </p:nvSpPr>
        <p:spPr>
          <a:xfrm>
            <a:off x="4896134" y="5344935"/>
            <a:ext cx="1663324" cy="507831"/>
          </a:xfrm>
          <a:prstGeom prst="rect">
            <a:avLst/>
          </a:prstGeom>
          <a:noFill/>
        </p:spPr>
        <p:txBody>
          <a:bodyPr wrap="squar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Crime Victims &amp; Public Safety </a:t>
            </a:r>
          </a:p>
        </p:txBody>
      </p:sp>
      <p:sp>
        <p:nvSpPr>
          <p:cNvPr id="10" name="TextBox 9"/>
          <p:cNvSpPr txBox="1"/>
          <p:nvPr userDrawn="1"/>
        </p:nvSpPr>
        <p:spPr>
          <a:xfrm>
            <a:off x="4874308" y="3171099"/>
            <a:ext cx="1684565" cy="507831"/>
          </a:xfrm>
          <a:prstGeom prst="rect">
            <a:avLst/>
          </a:prstGeom>
          <a:noFill/>
        </p:spPr>
        <p:txBody>
          <a:bodyPr wrap="squar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Business Assistance</a:t>
            </a:r>
          </a:p>
        </p:txBody>
      </p:sp>
      <p:sp>
        <p:nvSpPr>
          <p:cNvPr id="11" name="TextBox 10"/>
          <p:cNvSpPr txBox="1"/>
          <p:nvPr userDrawn="1"/>
        </p:nvSpPr>
        <p:spPr>
          <a:xfrm>
            <a:off x="888554" y="5344934"/>
            <a:ext cx="1088760" cy="300082"/>
          </a:xfrm>
          <a:prstGeom prst="rect">
            <a:avLst/>
          </a:prstGeom>
          <a:noFill/>
        </p:spPr>
        <p:txBody>
          <a:bodyPr wrap="non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Planning</a:t>
            </a:r>
          </a:p>
        </p:txBody>
      </p:sp>
      <p:sp>
        <p:nvSpPr>
          <p:cNvPr id="12" name="TextBox 11"/>
          <p:cNvSpPr txBox="1"/>
          <p:nvPr userDrawn="1"/>
        </p:nvSpPr>
        <p:spPr>
          <a:xfrm>
            <a:off x="2699073" y="3171099"/>
            <a:ext cx="1781258" cy="300082"/>
          </a:xfrm>
          <a:prstGeom prst="rect">
            <a:avLst/>
          </a:prstGeom>
          <a:noFill/>
        </p:spPr>
        <p:txBody>
          <a:bodyPr wrap="non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Infrastructure</a:t>
            </a:r>
          </a:p>
        </p:txBody>
      </p:sp>
      <p:sp>
        <p:nvSpPr>
          <p:cNvPr id="13" name="TextBox 12"/>
          <p:cNvSpPr txBox="1"/>
          <p:nvPr userDrawn="1"/>
        </p:nvSpPr>
        <p:spPr>
          <a:xfrm>
            <a:off x="2389980" y="5344934"/>
            <a:ext cx="2242922" cy="300082"/>
          </a:xfrm>
          <a:prstGeom prst="rect">
            <a:avLst/>
          </a:prstGeom>
          <a:noFill/>
        </p:spPr>
        <p:txBody>
          <a:bodyPr wrap="non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Community Facilities</a:t>
            </a:r>
          </a:p>
        </p:txBody>
      </p:sp>
      <p:sp>
        <p:nvSpPr>
          <p:cNvPr id="14" name="TextBox 13"/>
          <p:cNvSpPr txBox="1"/>
          <p:nvPr userDrawn="1"/>
        </p:nvSpPr>
        <p:spPr>
          <a:xfrm>
            <a:off x="600981" y="3171100"/>
            <a:ext cx="1627370" cy="507831"/>
          </a:xfrm>
          <a:prstGeom prst="rect">
            <a:avLst/>
          </a:prstGeom>
          <a:noFill/>
        </p:spPr>
        <p:txBody>
          <a:bodyPr wrap="non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Housing</a:t>
            </a:r>
          </a:p>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homelessness</a:t>
            </a:r>
          </a:p>
        </p:txBody>
      </p:sp>
      <p:sp>
        <p:nvSpPr>
          <p:cNvPr id="15" name="TextBox 14"/>
          <p:cNvSpPr txBox="1"/>
          <p:nvPr userDrawn="1"/>
        </p:nvSpPr>
        <p:spPr>
          <a:xfrm>
            <a:off x="7178108" y="3171099"/>
            <a:ext cx="915636" cy="300082"/>
          </a:xfrm>
          <a:prstGeom prst="rect">
            <a:avLst/>
          </a:prstGeom>
          <a:noFill/>
        </p:spPr>
        <p:txBody>
          <a:bodyPr wrap="none" rtlCol="0">
            <a:spAutoFit/>
          </a:bodyPr>
          <a:lstStyle/>
          <a:p>
            <a:pPr algn="ctr"/>
            <a:r>
              <a:rPr lang="en-US" sz="1350" b="1" cap="all" baseline="0" dirty="0">
                <a:solidFill>
                  <a:srgbClr val="5C5C5C"/>
                </a:solidFill>
                <a:latin typeface="Roboto Black" panose="02000000000000000000" pitchFamily="2" charset="0"/>
                <a:ea typeface="Roboto Light" panose="02000000000000000000" pitchFamily="2" charset="0"/>
              </a:rPr>
              <a:t>ENERGY</a:t>
            </a:r>
          </a:p>
        </p:txBody>
      </p:sp>
      <p:sp>
        <p:nvSpPr>
          <p:cNvPr id="16" name="TextBox 15"/>
          <p:cNvSpPr txBox="1"/>
          <p:nvPr userDrawn="1"/>
        </p:nvSpPr>
        <p:spPr>
          <a:xfrm>
            <a:off x="6841311" y="5344934"/>
            <a:ext cx="1663324" cy="507831"/>
          </a:xfrm>
          <a:prstGeom prst="rect">
            <a:avLst/>
          </a:prstGeom>
          <a:noFill/>
        </p:spPr>
        <p:txBody>
          <a:bodyPr wrap="square" rtlCol="0">
            <a:spAutoFit/>
          </a:bodyPr>
          <a:lstStyle/>
          <a:p>
            <a:pPr marL="0" algn="ctr" defTabSz="685800" rtl="0" eaLnBrk="1" latinLnBrk="0" hangingPunct="1"/>
            <a:r>
              <a:rPr lang="en-US" sz="1350" b="1" kern="1200" cap="all" baseline="0" dirty="0">
                <a:solidFill>
                  <a:srgbClr val="5C5C5C"/>
                </a:solidFill>
                <a:latin typeface="Roboto Black" panose="02000000000000000000" pitchFamily="2" charset="0"/>
                <a:ea typeface="Roboto Light" panose="02000000000000000000" pitchFamily="2" charset="0"/>
                <a:cs typeface="+mn-cs"/>
              </a:rPr>
              <a:t>Community Services</a:t>
            </a:r>
          </a:p>
        </p:txBody>
      </p:sp>
      <p:pic>
        <p:nvPicPr>
          <p:cNvPr id="17" name="Picture 16"/>
          <p:cNvPicPr>
            <a:picLocks noChangeAspect="1"/>
          </p:cNvPicPr>
          <p:nvPr userDrawn="1"/>
        </p:nvPicPr>
        <p:blipFill>
          <a:blip r:embed="rId3"/>
          <a:stretch>
            <a:fillRect/>
          </a:stretch>
        </p:blipFill>
        <p:spPr>
          <a:xfrm>
            <a:off x="1094143" y="4199824"/>
            <a:ext cx="870750" cy="945700"/>
          </a:xfrm>
          <a:prstGeom prst="rect">
            <a:avLst/>
          </a:prstGeom>
        </p:spPr>
      </p:pic>
      <p:pic>
        <p:nvPicPr>
          <p:cNvPr id="18" name="Picture 17"/>
          <p:cNvPicPr>
            <a:picLocks noChangeAspect="1"/>
          </p:cNvPicPr>
          <p:nvPr userDrawn="1"/>
        </p:nvPicPr>
        <p:blipFill>
          <a:blip r:embed="rId4"/>
          <a:stretch>
            <a:fillRect/>
          </a:stretch>
        </p:blipFill>
        <p:spPr>
          <a:xfrm>
            <a:off x="2900745" y="4174092"/>
            <a:ext cx="1238400" cy="971433"/>
          </a:xfrm>
          <a:prstGeom prst="rect">
            <a:avLst/>
          </a:prstGeom>
        </p:spPr>
      </p:pic>
      <p:pic>
        <p:nvPicPr>
          <p:cNvPr id="19" name="Picture 18"/>
          <p:cNvPicPr>
            <a:picLocks noChangeAspect="1"/>
          </p:cNvPicPr>
          <p:nvPr userDrawn="1"/>
        </p:nvPicPr>
        <p:blipFill>
          <a:blip r:embed="rId5"/>
          <a:stretch>
            <a:fillRect/>
          </a:stretch>
        </p:blipFill>
        <p:spPr>
          <a:xfrm>
            <a:off x="5300565" y="1821136"/>
            <a:ext cx="832050" cy="1196600"/>
          </a:xfrm>
          <a:prstGeom prst="rect">
            <a:avLst/>
          </a:prstGeom>
        </p:spPr>
      </p:pic>
      <p:pic>
        <p:nvPicPr>
          <p:cNvPr id="20" name="Picture 19"/>
          <p:cNvPicPr>
            <a:picLocks noChangeAspect="1"/>
          </p:cNvPicPr>
          <p:nvPr userDrawn="1"/>
        </p:nvPicPr>
        <p:blipFill>
          <a:blip r:embed="rId6"/>
          <a:stretch>
            <a:fillRect/>
          </a:stretch>
        </p:blipFill>
        <p:spPr>
          <a:xfrm>
            <a:off x="7367443" y="2039870"/>
            <a:ext cx="536963" cy="977867"/>
          </a:xfrm>
          <a:prstGeom prst="rect">
            <a:avLst/>
          </a:prstGeom>
        </p:spPr>
      </p:pic>
      <p:pic>
        <p:nvPicPr>
          <p:cNvPr id="21" name="Picture 20"/>
          <p:cNvPicPr>
            <a:picLocks noChangeAspect="1"/>
          </p:cNvPicPr>
          <p:nvPr userDrawn="1"/>
        </p:nvPicPr>
        <p:blipFill>
          <a:blip r:embed="rId7"/>
          <a:stretch>
            <a:fillRect/>
          </a:stretch>
        </p:blipFill>
        <p:spPr>
          <a:xfrm>
            <a:off x="5410939" y="4251292"/>
            <a:ext cx="633713" cy="894233"/>
          </a:xfrm>
          <a:prstGeom prst="rect">
            <a:avLst/>
          </a:prstGeom>
        </p:spPr>
      </p:pic>
      <p:pic>
        <p:nvPicPr>
          <p:cNvPr id="22" name="Picture 21"/>
          <p:cNvPicPr>
            <a:picLocks noChangeAspect="1"/>
          </p:cNvPicPr>
          <p:nvPr userDrawn="1"/>
        </p:nvPicPr>
        <p:blipFill>
          <a:blip r:embed="rId8"/>
          <a:stretch>
            <a:fillRect/>
          </a:stretch>
        </p:blipFill>
        <p:spPr>
          <a:xfrm>
            <a:off x="7193293" y="4141924"/>
            <a:ext cx="885263" cy="1003600"/>
          </a:xfrm>
          <a:prstGeom prst="rect">
            <a:avLst/>
          </a:prstGeom>
        </p:spPr>
      </p:pic>
      <p:sp>
        <p:nvSpPr>
          <p:cNvPr id="23" name="TextBox 22"/>
          <p:cNvSpPr txBox="1"/>
          <p:nvPr userDrawn="1"/>
        </p:nvSpPr>
        <p:spPr>
          <a:xfrm>
            <a:off x="628651" y="750877"/>
            <a:ext cx="5431295" cy="600164"/>
          </a:xfrm>
          <a:prstGeom prst="rect">
            <a:avLst/>
          </a:prstGeom>
          <a:noFill/>
        </p:spPr>
        <p:txBody>
          <a:bodyPr wrap="none" rtlCol="0">
            <a:spAutoFit/>
          </a:bodyPr>
          <a:lstStyle/>
          <a:p>
            <a:r>
              <a:rPr lang="en-US" sz="3300" dirty="0">
                <a:solidFill>
                  <a:schemeClr val="accent5"/>
                </a:solidFill>
                <a:latin typeface="Roboto Light" panose="02000000000000000000" pitchFamily="2" charset="0"/>
                <a:ea typeface="Roboto Light" panose="02000000000000000000" pitchFamily="2" charset="0"/>
              </a:rPr>
              <a:t>We strengthen</a:t>
            </a:r>
            <a:r>
              <a:rPr lang="en-US" sz="3300" baseline="0" dirty="0">
                <a:solidFill>
                  <a:schemeClr val="accent5"/>
                </a:solidFill>
                <a:latin typeface="Roboto Light" panose="02000000000000000000" pitchFamily="2" charset="0"/>
                <a:ea typeface="Roboto Light" panose="02000000000000000000" pitchFamily="2" charset="0"/>
              </a:rPr>
              <a:t> communities</a:t>
            </a:r>
            <a:endParaRPr lang="en-US" sz="3300" dirty="0">
              <a:solidFill>
                <a:schemeClr val="accent5"/>
              </a:solidFill>
              <a:latin typeface="Roboto Light" panose="02000000000000000000" pitchFamily="2" charset="0"/>
              <a:ea typeface="Roboto Light" panose="02000000000000000000" pitchFamily="2" charset="0"/>
            </a:endParaRPr>
          </a:p>
        </p:txBody>
      </p:sp>
      <p:pic>
        <p:nvPicPr>
          <p:cNvPr id="4" name="Picture 3"/>
          <p:cNvPicPr>
            <a:picLocks noChangeAspect="1"/>
          </p:cNvPicPr>
          <p:nvPr userDrawn="1"/>
        </p:nvPicPr>
        <p:blipFill>
          <a:blip r:embed="rId9"/>
          <a:stretch>
            <a:fillRect/>
          </a:stretch>
        </p:blipFill>
        <p:spPr>
          <a:xfrm>
            <a:off x="3045140" y="2124090"/>
            <a:ext cx="1139063" cy="906667"/>
          </a:xfrm>
          <a:prstGeom prst="rect">
            <a:avLst/>
          </a:prstGeom>
        </p:spPr>
      </p:pic>
    </p:spTree>
    <p:extLst>
      <p:ext uri="{BB962C8B-B14F-4D97-AF65-F5344CB8AC3E}">
        <p14:creationId xmlns:p14="http://schemas.microsoft.com/office/powerpoint/2010/main" val="222796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089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96552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243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5504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90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3223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542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11/9/2020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45431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6F996-2A15-48AB-97FB-37753AA847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4ABC0D-5DA3-4E07-B9E1-511414FF3C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E1AB1-1E1D-405C-A035-7B87332EF5A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11/9/2020</a:t>
            </a:fld>
            <a:endParaRPr lang="en-US" dirty="0"/>
          </a:p>
        </p:txBody>
      </p:sp>
      <p:sp>
        <p:nvSpPr>
          <p:cNvPr id="5" name="Footer Placeholder 4">
            <a:extLst>
              <a:ext uri="{FF2B5EF4-FFF2-40B4-BE49-F238E27FC236}">
                <a16:creationId xmlns:a16="http://schemas.microsoft.com/office/drawing/2014/main" id="{4AF381A3-1F6C-4B40-A56F-424E1E0E2C5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5F9BEF-54EA-4DB3-B79D-41A8DDB05C9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826694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https://files.constantcontact.com/e214ada6701/82476eb5-f5cd-4858-96e2-664ccbe49f98.jpg"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commerce.wa.gov/growing-the-economy/local-economic-partnerships/" TargetMode="External"/><Relationship Id="rId3" Type="http://schemas.openxmlformats.org/officeDocument/2006/relationships/hyperlink" Target="http://www.ita.doc.gov/" TargetMode="External"/><Relationship Id="rId7" Type="http://schemas.openxmlformats.org/officeDocument/2006/relationships/hyperlink" Target="https://www.commerce.wa.gov/" TargetMode="External"/><Relationship Id="rId2" Type="http://schemas.openxmlformats.org/officeDocument/2006/relationships/hyperlink" Target="https://www.commerce.gov/" TargetMode="External"/><Relationship Id="rId1" Type="http://schemas.openxmlformats.org/officeDocument/2006/relationships/slideLayout" Target="../slideLayouts/slideLayout2.xml"/><Relationship Id="rId6" Type="http://schemas.openxmlformats.org/officeDocument/2006/relationships/hyperlink" Target="https://brei.org/" TargetMode="External"/><Relationship Id="rId5" Type="http://schemas.openxmlformats.org/officeDocument/2006/relationships/hyperlink" Target="https://wsbdc.org/" TargetMode="External"/><Relationship Id="rId10" Type="http://schemas.openxmlformats.org/officeDocument/2006/relationships/hyperlink" Target="https://www.business.wa.gov/site/alias__business/875/Home.aspx" TargetMode="External"/><Relationship Id="rId4" Type="http://schemas.openxmlformats.org/officeDocument/2006/relationships/hyperlink" Target="https://www.sba.gov/" TargetMode="External"/><Relationship Id="rId9" Type="http://schemas.openxmlformats.org/officeDocument/2006/relationships/hyperlink" Target="https://www.commerce.wa.gov/serving-communities/technical-assistance-from-trusted-community-messenger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readevelopmen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choosewashingtonstate.com/" TargetMode="External"/><Relationship Id="rId4" Type="http://schemas.openxmlformats.org/officeDocument/2006/relationships/hyperlink" Target="https://siteselection.com/#gsc.tab=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https://files.constantcontact.com/e214ada6701/82476eb5-f5cd-4858-96e2-664ccbe49f98.jpg"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hyperlink" Target="http://startup.choosewashingtonstate.com/links/crisis/covid-19-resources/county-business-resources/" TargetMode="External"/><Relationship Id="rId13" Type="http://schemas.openxmlformats.org/officeDocument/2006/relationships/hyperlink" Target="https://www.rd.usda.gov/coronavirus" TargetMode="External"/><Relationship Id="rId3" Type="http://schemas.openxmlformats.org/officeDocument/2006/relationships/hyperlink" Target="https://www.commerce.wa.gov/datadashboard/" TargetMode="External"/><Relationship Id="rId7" Type="http://schemas.openxmlformats.org/officeDocument/2006/relationships/hyperlink" Target="https://www.commerce.wa.gov/serving-communities/nonprofit-assistance-program/" TargetMode="External"/><Relationship Id="rId12" Type="http://schemas.openxmlformats.org/officeDocument/2006/relationships/hyperlink" Target="http://www.sb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artup.choosewashingtonstate.com/small-business-resiliency-assistance/" TargetMode="External"/><Relationship Id="rId11" Type="http://schemas.openxmlformats.org/officeDocument/2006/relationships/hyperlink" Target="https://www.impactwashington.org/covid-19-resources-for-manufacturers.aspx" TargetMode="External"/><Relationship Id="rId5" Type="http://schemas.openxmlformats.org/officeDocument/2006/relationships/hyperlink" Target="http://startup.choosewashingtonstate.com/working-washington-grants-2/" TargetMode="External"/><Relationship Id="rId10" Type="http://schemas.openxmlformats.org/officeDocument/2006/relationships/hyperlink" Target="https://www.reboundandrecovery.org/" TargetMode="External"/><Relationship Id="rId4" Type="http://schemas.openxmlformats.org/officeDocument/2006/relationships/hyperlink" Target="http://www.coronavirus.wa.gov/" TargetMode="External"/><Relationship Id="rId9" Type="http://schemas.openxmlformats.org/officeDocument/2006/relationships/hyperlink" Target="https://wsbdc.org/events/" TargetMode="External"/><Relationship Id="rId1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https://files.constantcontact.com/e214ada6701/82476eb5-f5cd-4858-96e2-664ccbe49f98.jp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chris.green@commerce.wa.gov" TargetMode="External"/><Relationship Id="rId3" Type="http://schemas.openxmlformats.org/officeDocument/2006/relationships/image" Target="../media/image25.png"/><Relationship Id="rId7" Type="http://schemas.openxmlformats.org/officeDocument/2006/relationships/image" Target="../media/image28.jpg"/><Relationship Id="rId2" Type="http://schemas.openxmlformats.org/officeDocument/2006/relationships/hyperlink" Target="mailto:suzanne@wedaonline.org" TargetMode="External"/><Relationship Id="rId1" Type="http://schemas.openxmlformats.org/officeDocument/2006/relationships/slideLayout" Target="../slideLayouts/slideLayout2.xml"/><Relationship Id="rId6" Type="http://schemas.openxmlformats.org/officeDocument/2006/relationships/hyperlink" Target="https://www.linkedin.com/company/washington-economic-development-association/" TargetMode="External"/><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hyperlink" Target="mailto:gballew@greaterspokan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edconline.org/clientuploads/Downloads/IEDC_ED_Reference_Guid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Competitiveness" TargetMode="External"/><Relationship Id="rId13" Type="http://schemas.openxmlformats.org/officeDocument/2006/relationships/hyperlink" Target="http://en.wikipedia.org/wiki/Literacy" TargetMode="External"/><Relationship Id="rId3" Type="http://schemas.openxmlformats.org/officeDocument/2006/relationships/hyperlink" Target="http://en.wikipedia.org/wiki/Community" TargetMode="External"/><Relationship Id="rId7" Type="http://schemas.openxmlformats.org/officeDocument/2006/relationships/hyperlink" Target="http://en.wikipedia.org/wiki/Critical_infrastructure" TargetMode="External"/><Relationship Id="rId12" Type="http://schemas.openxmlformats.org/officeDocument/2006/relationships/hyperlink" Target="http://en.wikipedia.org/wiki/Safety" TargetMode="External"/><Relationship Id="rId2" Type="http://schemas.openxmlformats.org/officeDocument/2006/relationships/hyperlink" Target="http://en.wikipedia.org/wiki/Policymakers" TargetMode="External"/><Relationship Id="rId1" Type="http://schemas.openxmlformats.org/officeDocument/2006/relationships/slideLayout" Target="../slideLayouts/slideLayout2.xml"/><Relationship Id="rId6" Type="http://schemas.openxmlformats.org/officeDocument/2006/relationships/hyperlink" Target="http://en.wikipedia.org/wiki/Human_capital" TargetMode="External"/><Relationship Id="rId11" Type="http://schemas.openxmlformats.org/officeDocument/2006/relationships/hyperlink" Target="http://en.wikipedia.org/wiki/Health" TargetMode="External"/><Relationship Id="rId5" Type="http://schemas.openxmlformats.org/officeDocument/2006/relationships/hyperlink" Target="http://en.wikipedia.org/wiki/Economic_expansion" TargetMode="External"/><Relationship Id="rId10" Type="http://schemas.openxmlformats.org/officeDocument/2006/relationships/hyperlink" Target="http://en.wikipedia.org/wiki/Social_inclusion" TargetMode="External"/><Relationship Id="rId4" Type="http://schemas.openxmlformats.org/officeDocument/2006/relationships/hyperlink" Target="http://en.wikipedia.org/wiki/Standard_of_living" TargetMode="External"/><Relationship Id="rId9" Type="http://schemas.openxmlformats.org/officeDocument/2006/relationships/hyperlink" Target="http://en.wikipedia.org/wiki/Environmental_sustainabil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326571" y="245057"/>
            <a:ext cx="6820678" cy="1518430"/>
          </a:xfrm>
        </p:spPr>
        <p:txBody>
          <a:bodyPr>
            <a:noAutofit/>
          </a:bodyPr>
          <a:lstStyle/>
          <a:p>
            <a:pPr algn="ctr"/>
            <a:r>
              <a:rPr lang="en-US" sz="2000" b="1" i="1" dirty="0"/>
              <a:t>Working Together for Job Recovery  </a:t>
            </a:r>
            <a:br>
              <a:rPr lang="en-US" sz="2000" b="1" i="1" dirty="0"/>
            </a:br>
            <a:r>
              <a:rPr lang="en-US" sz="2000" b="1" i="1" dirty="0"/>
              <a:t>&amp; Economic Prosperity Across Washington</a:t>
            </a:r>
            <a:br>
              <a:rPr lang="en-US" sz="2000" i="1" dirty="0"/>
            </a:br>
            <a:br>
              <a:rPr lang="en-US" sz="2000" i="1" dirty="0"/>
            </a:br>
            <a:r>
              <a:rPr lang="en-US" sz="2000" b="1" dirty="0">
                <a:solidFill>
                  <a:schemeClr val="tx1"/>
                </a:solidFill>
              </a:rPr>
              <a:t>Introduction to Economic Development </a:t>
            </a:r>
            <a:br>
              <a:rPr lang="en-US" sz="2000" b="1" dirty="0">
                <a:solidFill>
                  <a:schemeClr val="tx1"/>
                </a:solidFill>
              </a:rPr>
            </a:br>
            <a:r>
              <a:rPr lang="en-US" sz="2000" b="1" dirty="0">
                <a:solidFill>
                  <a:schemeClr val="tx1"/>
                </a:solidFill>
              </a:rPr>
              <a:t>During COVID-19 and Beyond</a:t>
            </a:r>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681135" y="3253257"/>
            <a:ext cx="6430842" cy="2494400"/>
          </a:xfrm>
        </p:spPr>
        <p:txBody>
          <a:bodyPr>
            <a:noAutofit/>
          </a:bodyPr>
          <a:lstStyle/>
          <a:p>
            <a:pPr marL="0" indent="0" algn="ctr">
              <a:spcBef>
                <a:spcPts val="0"/>
              </a:spcBef>
              <a:buNone/>
            </a:pPr>
            <a:r>
              <a:rPr lang="en-US" sz="1500" dirty="0">
                <a:solidFill>
                  <a:schemeClr val="tx1"/>
                </a:solidFill>
                <a:latin typeface="+mj-lt"/>
              </a:rPr>
              <a:t>Chris Green, Assistant Director for Economic Development &amp; Competitiveness, Washington State Department of Commerce </a:t>
            </a:r>
          </a:p>
          <a:p>
            <a:pPr marL="0" indent="0" algn="ctr">
              <a:spcBef>
                <a:spcPts val="0"/>
              </a:spcBef>
              <a:buNone/>
            </a:pPr>
            <a:r>
              <a:rPr lang="en-US" sz="1500" dirty="0">
                <a:solidFill>
                  <a:schemeClr val="tx1"/>
                </a:solidFill>
                <a:latin typeface="+mj-lt"/>
              </a:rPr>
              <a:t>&amp; WEDA Board Vice Chair</a:t>
            </a:r>
          </a:p>
          <a:p>
            <a:pPr marL="0" indent="0" algn="ctr">
              <a:spcBef>
                <a:spcPts val="0"/>
              </a:spcBef>
              <a:buNone/>
            </a:pPr>
            <a:endParaRPr lang="en-US" sz="1500" dirty="0">
              <a:solidFill>
                <a:schemeClr val="tx1"/>
              </a:solidFill>
              <a:latin typeface="+mj-lt"/>
            </a:endParaRPr>
          </a:p>
          <a:p>
            <a:pPr marL="0" indent="0" algn="ctr">
              <a:spcBef>
                <a:spcPts val="0"/>
              </a:spcBef>
              <a:buNone/>
            </a:pPr>
            <a:r>
              <a:rPr lang="en-US" sz="1500" dirty="0">
                <a:solidFill>
                  <a:schemeClr val="tx1"/>
                </a:solidFill>
                <a:latin typeface="+mj-lt"/>
              </a:rPr>
              <a:t>Gary Ballew, Director of Economic Development, Greater Spokane, Inc. &amp; WEDA Board Incoming Chair</a:t>
            </a:r>
          </a:p>
          <a:p>
            <a:pPr marL="0" indent="0" algn="ctr">
              <a:spcBef>
                <a:spcPts val="0"/>
              </a:spcBef>
              <a:buNone/>
            </a:pPr>
            <a:endParaRPr lang="en-US" sz="1500" dirty="0">
              <a:solidFill>
                <a:schemeClr val="tx1"/>
              </a:solidFill>
              <a:latin typeface="+mj-lt"/>
            </a:endParaRPr>
          </a:p>
          <a:p>
            <a:pPr marL="0" indent="0" algn="ctr">
              <a:spcBef>
                <a:spcPts val="0"/>
              </a:spcBef>
              <a:buNone/>
            </a:pPr>
            <a:r>
              <a:rPr lang="en-US" sz="1500" dirty="0">
                <a:solidFill>
                  <a:schemeClr val="tx1"/>
                </a:solidFill>
                <a:latin typeface="+mj-lt"/>
              </a:rPr>
              <a:t>Suzanne Dale Estey, Executive Director, WEDA </a:t>
            </a:r>
          </a:p>
          <a:p>
            <a:pPr marL="0" indent="0" algn="ctr">
              <a:spcBef>
                <a:spcPts val="0"/>
              </a:spcBef>
              <a:buNone/>
            </a:pPr>
            <a:endParaRPr lang="en-US" sz="1500" dirty="0">
              <a:solidFill>
                <a:schemeClr val="tx1"/>
              </a:solidFill>
              <a:latin typeface="+mj-lt"/>
            </a:endParaRPr>
          </a:p>
          <a:p>
            <a:pPr marL="0" indent="0" algn="ctr">
              <a:spcBef>
                <a:spcPts val="0"/>
              </a:spcBef>
              <a:buNone/>
            </a:pPr>
            <a:r>
              <a:rPr lang="en-US" sz="1500" dirty="0">
                <a:solidFill>
                  <a:schemeClr val="tx1"/>
                </a:solidFill>
                <a:latin typeface="+mj-lt"/>
              </a:rPr>
              <a:t>Q4 2020</a:t>
            </a:r>
          </a:p>
        </p:txBody>
      </p:sp>
      <p:grpSp>
        <p:nvGrpSpPr>
          <p:cNvPr id="4" name="Group 2">
            <a:extLst>
              <a:ext uri="{FF2B5EF4-FFF2-40B4-BE49-F238E27FC236}">
                <a16:creationId xmlns:a16="http://schemas.microsoft.com/office/drawing/2014/main" id="{2636109D-D5BA-4104-A2E2-5D10A042F7D0}"/>
              </a:ext>
            </a:extLst>
          </p:cNvPr>
          <p:cNvGrpSpPr>
            <a:grpSpLocks/>
          </p:cNvGrpSpPr>
          <p:nvPr/>
        </p:nvGrpSpPr>
        <p:grpSpPr bwMode="auto">
          <a:xfrm>
            <a:off x="383274" y="1979783"/>
            <a:ext cx="6858000" cy="1057178"/>
            <a:chOff x="200" y="7084"/>
            <a:chExt cx="11914" cy="1275"/>
          </a:xfrm>
        </p:grpSpPr>
        <p:pic>
          <p:nvPicPr>
            <p:cNvPr id="5123" name="Picture 3" descr="hopsfarm">
              <a:extLst>
                <a:ext uri="{FF2B5EF4-FFF2-40B4-BE49-F238E27FC236}">
                  <a16:creationId xmlns:a16="http://schemas.microsoft.com/office/drawing/2014/main" id="{AAA2A2D0-6220-4D74-B882-0148C3CBD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868"/>
            <a:stretch>
              <a:fillRect/>
            </a:stretch>
          </p:blipFill>
          <p:spPr bwMode="auto">
            <a:xfrm>
              <a:off x="2139" y="7098"/>
              <a:ext cx="1928" cy="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PortofTacoma">
              <a:extLst>
                <a:ext uri="{FF2B5EF4-FFF2-40B4-BE49-F238E27FC236}">
                  <a16:creationId xmlns:a16="http://schemas.microsoft.com/office/drawing/2014/main" id="{2311684C-F6C8-4E51-80E1-DBEDCD81A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849"/>
            <a:stretch>
              <a:fillRect/>
            </a:stretch>
          </p:blipFill>
          <p:spPr bwMode="auto">
            <a:xfrm>
              <a:off x="6061" y="7085"/>
              <a:ext cx="1946" cy="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wind-solar">
              <a:extLst>
                <a:ext uri="{FF2B5EF4-FFF2-40B4-BE49-F238E27FC236}">
                  <a16:creationId xmlns:a16="http://schemas.microsoft.com/office/drawing/2014/main" id="{1F90092E-9E99-4574-8337-DF7D9F666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848"/>
            <a:stretch>
              <a:fillRect/>
            </a:stretch>
          </p:blipFill>
          <p:spPr bwMode="auto">
            <a:xfrm>
              <a:off x="4098" y="7084"/>
              <a:ext cx="1950" cy="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PortofSeattle">
              <a:extLst>
                <a:ext uri="{FF2B5EF4-FFF2-40B4-BE49-F238E27FC236}">
                  <a16:creationId xmlns:a16="http://schemas.microsoft.com/office/drawing/2014/main" id="{3B6131EC-6438-423A-BD90-78B3EC9244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175"/>
            <a:stretch>
              <a:fillRect/>
            </a:stretch>
          </p:blipFill>
          <p:spPr bwMode="auto">
            <a:xfrm>
              <a:off x="200" y="7098"/>
              <a:ext cx="1911" cy="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painefieldtower">
              <a:extLst>
                <a:ext uri="{FF2B5EF4-FFF2-40B4-BE49-F238E27FC236}">
                  <a16:creationId xmlns:a16="http://schemas.microsoft.com/office/drawing/2014/main" id="{DEF86103-2DC7-4FD7-9850-46E1DD08E6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8904"/>
            <a:stretch>
              <a:fillRect/>
            </a:stretch>
          </p:blipFill>
          <p:spPr bwMode="auto">
            <a:xfrm>
              <a:off x="8017" y="7084"/>
              <a:ext cx="2072" cy="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yakimavalley_cs">
              <a:extLst>
                <a:ext uri="{FF2B5EF4-FFF2-40B4-BE49-F238E27FC236}">
                  <a16:creationId xmlns:a16="http://schemas.microsoft.com/office/drawing/2014/main" id="{F5F52954-5F6E-489E-9C1C-723D65517B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4494"/>
            <a:stretch>
              <a:fillRect/>
            </a:stretch>
          </p:blipFill>
          <p:spPr bwMode="auto">
            <a:xfrm>
              <a:off x="10104" y="7084"/>
              <a:ext cx="2010" cy="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a:extLst>
              <a:ext uri="{FF2B5EF4-FFF2-40B4-BE49-F238E27FC236}">
                <a16:creationId xmlns:a16="http://schemas.microsoft.com/office/drawing/2014/main" id="{61B574C0-B40C-44C8-AD74-0E5F3C00680E}"/>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807750" y="5674240"/>
            <a:ext cx="1999372" cy="118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070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385838" y="263277"/>
            <a:ext cx="7177314" cy="807231"/>
          </a:xfrm>
        </p:spPr>
        <p:txBody>
          <a:bodyPr>
            <a:noAutofit/>
          </a:bodyPr>
          <a:lstStyle/>
          <a:p>
            <a:r>
              <a:rPr lang="en-US" dirty="0"/>
              <a:t>Business Retention/Recovery &amp; Expansion Resources</a:t>
            </a:r>
            <a:br>
              <a:rPr lang="en-US" b="1" dirty="0"/>
            </a:br>
            <a:br>
              <a:rPr lang="en-US" b="1" dirty="0"/>
            </a:br>
            <a:endParaRPr lang="en-US" dirty="0"/>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385838" y="1848152"/>
            <a:ext cx="6256867" cy="5752495"/>
          </a:xfrm>
        </p:spPr>
        <p:txBody>
          <a:bodyPr>
            <a:noAutofit/>
          </a:bodyPr>
          <a:lstStyle/>
          <a:p>
            <a:r>
              <a:rPr lang="en-US" sz="1600" dirty="0">
                <a:solidFill>
                  <a:srgbClr val="0070C0"/>
                </a:solidFill>
                <a:hlinkClick r:id="rId2">
                  <a:extLst>
                    <a:ext uri="{A12FA001-AC4F-418D-AE19-62706E023703}">
                      <ahyp:hlinkClr xmlns:ahyp="http://schemas.microsoft.com/office/drawing/2018/hyperlinkcolor" val="tx"/>
                    </a:ext>
                  </a:extLst>
                </a:hlinkClick>
              </a:rPr>
              <a:t>US Department of Commerce</a:t>
            </a:r>
            <a:r>
              <a:rPr lang="en-US" sz="1600" dirty="0">
                <a:solidFill>
                  <a:srgbClr val="0070C0"/>
                </a:solidFill>
              </a:rPr>
              <a:t> </a:t>
            </a:r>
          </a:p>
          <a:p>
            <a:r>
              <a:rPr lang="en-US" sz="1600" dirty="0">
                <a:solidFill>
                  <a:srgbClr val="0070C0"/>
                </a:solidFill>
                <a:hlinkClick r:id="rId3">
                  <a:extLst>
                    <a:ext uri="{A12FA001-AC4F-418D-AE19-62706E023703}">
                      <ahyp:hlinkClr xmlns:ahyp="http://schemas.microsoft.com/office/drawing/2018/hyperlinkcolor" val="tx"/>
                    </a:ext>
                  </a:extLst>
                </a:hlinkClick>
              </a:rPr>
              <a:t>US Department of Commerce International Trade Administration</a:t>
            </a:r>
            <a:r>
              <a:rPr lang="en-US" sz="1600" dirty="0">
                <a:solidFill>
                  <a:srgbClr val="0070C0"/>
                </a:solidFill>
              </a:rPr>
              <a:t> </a:t>
            </a:r>
          </a:p>
          <a:p>
            <a:r>
              <a:rPr lang="en-US" sz="1600" dirty="0">
                <a:solidFill>
                  <a:srgbClr val="0070C0"/>
                </a:solidFill>
                <a:hlinkClick r:id="rId4">
                  <a:extLst>
                    <a:ext uri="{A12FA001-AC4F-418D-AE19-62706E023703}">
                      <ahyp:hlinkClr xmlns:ahyp="http://schemas.microsoft.com/office/drawing/2018/hyperlinkcolor" val="tx"/>
                    </a:ext>
                  </a:extLst>
                </a:hlinkClick>
              </a:rPr>
              <a:t>US Small Business Administration</a:t>
            </a:r>
            <a:r>
              <a:rPr lang="en-US" sz="1600" dirty="0">
                <a:solidFill>
                  <a:srgbClr val="0070C0"/>
                </a:solidFill>
              </a:rPr>
              <a:t> </a:t>
            </a:r>
          </a:p>
          <a:p>
            <a:r>
              <a:rPr lang="en-US" sz="1600" dirty="0">
                <a:solidFill>
                  <a:srgbClr val="0070C0"/>
                </a:solidFill>
                <a:hlinkClick r:id="rId5">
                  <a:extLst>
                    <a:ext uri="{A12FA001-AC4F-418D-AE19-62706E023703}">
                      <ahyp:hlinkClr xmlns:ahyp="http://schemas.microsoft.com/office/drawing/2018/hyperlinkcolor" val="tx"/>
                    </a:ext>
                  </a:extLst>
                </a:hlinkClick>
              </a:rPr>
              <a:t>Washington Small Business Development Centers</a:t>
            </a:r>
            <a:endParaRPr lang="en-US" sz="1600" dirty="0">
              <a:solidFill>
                <a:srgbClr val="0070C0"/>
              </a:solidFill>
            </a:endParaRPr>
          </a:p>
          <a:p>
            <a:r>
              <a:rPr lang="en-US" sz="1600" dirty="0">
                <a:solidFill>
                  <a:srgbClr val="0070C0"/>
                </a:solidFill>
                <a:hlinkClick r:id="rId6">
                  <a:extLst>
                    <a:ext uri="{A12FA001-AC4F-418D-AE19-62706E023703}">
                      <ahyp:hlinkClr xmlns:ahyp="http://schemas.microsoft.com/office/drawing/2018/hyperlinkcolor" val="tx"/>
                    </a:ext>
                  </a:extLst>
                </a:hlinkClick>
              </a:rPr>
              <a:t>Business Retention &amp; Expansion International (BREI)</a:t>
            </a:r>
            <a:endParaRPr lang="en-US" sz="1600" dirty="0">
              <a:solidFill>
                <a:srgbClr val="0070C0"/>
              </a:solidFill>
            </a:endParaRPr>
          </a:p>
          <a:p>
            <a:r>
              <a:rPr lang="en-US" sz="1600" dirty="0">
                <a:solidFill>
                  <a:srgbClr val="0070C0"/>
                </a:solidFill>
                <a:hlinkClick r:id="rId7">
                  <a:extLst>
                    <a:ext uri="{A12FA001-AC4F-418D-AE19-62706E023703}">
                      <ahyp:hlinkClr xmlns:ahyp="http://schemas.microsoft.com/office/drawing/2018/hyperlinkcolor" val="tx"/>
                    </a:ext>
                  </a:extLst>
                </a:hlinkClick>
              </a:rPr>
              <a:t>Washington State Department of Commerce</a:t>
            </a:r>
            <a:endParaRPr lang="en-US" sz="1600" dirty="0">
              <a:solidFill>
                <a:srgbClr val="0070C0"/>
              </a:solidFill>
            </a:endParaRPr>
          </a:p>
          <a:p>
            <a:r>
              <a:rPr lang="en-US" sz="1600" dirty="0">
                <a:solidFill>
                  <a:srgbClr val="0070C0"/>
                </a:solidFill>
                <a:hlinkClick r:id="rId8">
                  <a:extLst>
                    <a:ext uri="{A12FA001-AC4F-418D-AE19-62706E023703}">
                      <ahyp:hlinkClr xmlns:ahyp="http://schemas.microsoft.com/office/drawing/2018/hyperlinkcolor" val="tx"/>
                    </a:ext>
                  </a:extLst>
                </a:hlinkClick>
              </a:rPr>
              <a:t>Local Associate Development Organization</a:t>
            </a:r>
            <a:endParaRPr lang="en-US" sz="1600" dirty="0">
              <a:solidFill>
                <a:srgbClr val="0070C0"/>
              </a:solidFill>
            </a:endParaRPr>
          </a:p>
          <a:p>
            <a:r>
              <a:rPr lang="en-US" sz="1600" dirty="0">
                <a:solidFill>
                  <a:srgbClr val="0070C0"/>
                </a:solidFill>
                <a:hlinkClick r:id="rId9">
                  <a:extLst>
                    <a:ext uri="{A12FA001-AC4F-418D-AE19-62706E023703}">
                      <ahyp:hlinkClr xmlns:ahyp="http://schemas.microsoft.com/office/drawing/2018/hyperlinkcolor" val="tx"/>
                    </a:ext>
                  </a:extLst>
                </a:hlinkClick>
              </a:rPr>
              <a:t>Washington Commerce Small Business Resiliency Partners</a:t>
            </a:r>
            <a:endParaRPr lang="en-US" sz="1600" dirty="0">
              <a:solidFill>
                <a:srgbClr val="0070C0"/>
              </a:solidFill>
            </a:endParaRPr>
          </a:p>
          <a:p>
            <a:r>
              <a:rPr lang="en-US" sz="1600" dirty="0">
                <a:solidFill>
                  <a:srgbClr val="0070C0"/>
                </a:solidFill>
                <a:hlinkClick r:id="rId10">
                  <a:extLst>
                    <a:ext uri="{A12FA001-AC4F-418D-AE19-62706E023703}">
                      <ahyp:hlinkClr xmlns:ahyp="http://schemas.microsoft.com/office/drawing/2018/hyperlinkcolor" val="tx"/>
                    </a:ext>
                  </a:extLst>
                </a:hlinkClick>
              </a:rPr>
              <a:t>Washington Business Hub</a:t>
            </a:r>
            <a:endParaRPr lang="en-US" sz="1600" dirty="0">
              <a:solidFill>
                <a:srgbClr val="0070C0"/>
              </a:solidFill>
            </a:endParaRPr>
          </a:p>
          <a:p>
            <a:endParaRPr lang="en-US" sz="1600" dirty="0">
              <a:solidFill>
                <a:srgbClr val="0070C0"/>
              </a:solidFill>
            </a:endParaRPr>
          </a:p>
          <a:p>
            <a:endParaRPr lang="en-US" sz="1600" dirty="0">
              <a:solidFill>
                <a:srgbClr val="0070C0"/>
              </a:solidFill>
            </a:endParaRPr>
          </a:p>
        </p:txBody>
      </p:sp>
    </p:spTree>
    <p:extLst>
      <p:ext uri="{BB962C8B-B14F-4D97-AF65-F5344CB8AC3E}">
        <p14:creationId xmlns:p14="http://schemas.microsoft.com/office/powerpoint/2010/main" val="203140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594527" y="310169"/>
            <a:ext cx="7177314" cy="807231"/>
          </a:xfrm>
        </p:spPr>
        <p:txBody>
          <a:bodyPr>
            <a:noAutofit/>
          </a:bodyPr>
          <a:lstStyle/>
          <a:p>
            <a:r>
              <a:rPr lang="en-US" dirty="0"/>
              <a:t>Business Recruitment/Site Selection</a:t>
            </a:r>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385838" y="1388533"/>
            <a:ext cx="6797524" cy="5752495"/>
          </a:xfrm>
        </p:spPr>
        <p:txBody>
          <a:bodyPr>
            <a:noAutofit/>
          </a:bodyPr>
          <a:lstStyle/>
          <a:p>
            <a:endParaRPr lang="en-US" sz="1400" b="1" dirty="0"/>
          </a:p>
          <a:p>
            <a:r>
              <a:rPr lang="en-US" sz="1400" b="1" dirty="0"/>
              <a:t>Activities:</a:t>
            </a:r>
          </a:p>
          <a:p>
            <a:pPr marL="571500" indent="-228600">
              <a:buFont typeface="Arial" panose="020B0604020202020204" pitchFamily="34" charset="0"/>
              <a:buChar char="•"/>
            </a:pPr>
            <a:r>
              <a:rPr lang="en-US" sz="1400" dirty="0"/>
              <a:t>Online marketing</a:t>
            </a:r>
          </a:p>
          <a:p>
            <a:pPr marL="571500" indent="-228600">
              <a:buFont typeface="Arial" panose="020B0604020202020204" pitchFamily="34" charset="0"/>
              <a:buChar char="•"/>
            </a:pPr>
            <a:r>
              <a:rPr lang="en-US" sz="1400" dirty="0"/>
              <a:t>Trades shows</a:t>
            </a:r>
          </a:p>
          <a:p>
            <a:pPr marL="571500" indent="-228600">
              <a:buFont typeface="Arial" panose="020B0604020202020204" pitchFamily="34" charset="0"/>
              <a:buChar char="•"/>
            </a:pPr>
            <a:r>
              <a:rPr lang="en-US" sz="1400" dirty="0"/>
              <a:t>Rapid response to data inquiries</a:t>
            </a:r>
          </a:p>
          <a:p>
            <a:pPr marL="571500" indent="-228600">
              <a:buFont typeface="Arial" panose="020B0604020202020204" pitchFamily="34" charset="0"/>
              <a:buChar char="•"/>
            </a:pPr>
            <a:r>
              <a:rPr lang="en-US" sz="1400" dirty="0"/>
              <a:t>Leveraging of utility infrastructure  </a:t>
            </a:r>
          </a:p>
          <a:p>
            <a:r>
              <a:rPr lang="en-US" sz="1400" b="1" dirty="0"/>
              <a:t>Resources:</a:t>
            </a:r>
          </a:p>
          <a:p>
            <a:pPr marL="571500" indent="-228600">
              <a:buFont typeface="Arial" panose="020B0604020202020204" pitchFamily="34" charset="0"/>
              <a:buChar char="•"/>
            </a:pPr>
            <a:r>
              <a:rPr lang="en-US" sz="1400" dirty="0">
                <a:solidFill>
                  <a:srgbClr val="0070C0"/>
                </a:solidFill>
                <a:hlinkClick r:id="rId3">
                  <a:extLst>
                    <a:ext uri="{A12FA001-AC4F-418D-AE19-62706E023703}">
                      <ahyp:hlinkClr xmlns:ahyp="http://schemas.microsoft.com/office/drawing/2018/hyperlinkcolor" val="tx"/>
                    </a:ext>
                  </a:extLst>
                </a:hlinkClick>
              </a:rPr>
              <a:t>Area Development Magazine</a:t>
            </a:r>
            <a:r>
              <a:rPr lang="en-US" sz="1400" dirty="0">
                <a:solidFill>
                  <a:srgbClr val="0070C0"/>
                </a:solidFill>
              </a:rPr>
              <a:t> </a:t>
            </a:r>
          </a:p>
          <a:p>
            <a:pPr marL="571500" indent="-228600">
              <a:buFont typeface="Arial" panose="020B0604020202020204" pitchFamily="34" charset="0"/>
              <a:buChar char="•"/>
            </a:pPr>
            <a:r>
              <a:rPr lang="en-US" sz="1400" dirty="0"/>
              <a:t>Business Development Outlook Magazine </a:t>
            </a:r>
          </a:p>
          <a:p>
            <a:pPr marL="571500" indent="-228600">
              <a:buFont typeface="Arial" panose="020B0604020202020204" pitchFamily="34" charset="0"/>
              <a:buChar char="•"/>
            </a:pPr>
            <a:r>
              <a:rPr lang="en-US" sz="1400" dirty="0"/>
              <a:t>Business Facilities Magazine </a:t>
            </a:r>
          </a:p>
          <a:p>
            <a:pPr marL="571500" indent="-228600">
              <a:buFont typeface="Arial" panose="020B0604020202020204" pitchFamily="34" charset="0"/>
              <a:buChar char="•"/>
            </a:pPr>
            <a:r>
              <a:rPr lang="en-US" sz="1400" dirty="0"/>
              <a:t>Expansion Management Magazine </a:t>
            </a:r>
          </a:p>
          <a:p>
            <a:pPr marL="571500" indent="-228600">
              <a:buFont typeface="Arial" panose="020B0604020202020204" pitchFamily="34" charset="0"/>
              <a:buChar char="•"/>
            </a:pPr>
            <a:r>
              <a:rPr lang="en-US" sz="1400" dirty="0">
                <a:solidFill>
                  <a:srgbClr val="0070C0"/>
                </a:solidFill>
                <a:hlinkClick r:id="rId4">
                  <a:extLst>
                    <a:ext uri="{A12FA001-AC4F-418D-AE19-62706E023703}">
                      <ahyp:hlinkClr xmlns:ahyp="http://schemas.microsoft.com/office/drawing/2018/hyperlinkcolor" val="tx"/>
                    </a:ext>
                  </a:extLst>
                </a:hlinkClick>
              </a:rPr>
              <a:t>Site Selection Magazine</a:t>
            </a:r>
            <a:endParaRPr lang="en-US" sz="1400" dirty="0">
              <a:solidFill>
                <a:srgbClr val="0070C0"/>
              </a:solidFill>
            </a:endParaRPr>
          </a:p>
          <a:p>
            <a:pPr marL="571500" indent="-228600">
              <a:buFont typeface="Arial" panose="020B0604020202020204" pitchFamily="34" charset="0"/>
              <a:buChar char="•"/>
            </a:pPr>
            <a:r>
              <a:rPr lang="en-US" sz="1400" dirty="0">
                <a:solidFill>
                  <a:srgbClr val="0070C0"/>
                </a:solidFill>
                <a:hlinkClick r:id="rId5"/>
              </a:rPr>
              <a:t>http://choosewashingtonstate.com/</a:t>
            </a:r>
            <a:r>
              <a:rPr lang="en-US" sz="1400" dirty="0">
                <a:solidFill>
                  <a:srgbClr val="0070C0"/>
                </a:solidFill>
              </a:rPr>
              <a:t> </a:t>
            </a:r>
          </a:p>
          <a:p>
            <a:pPr marL="571500" indent="-228600">
              <a:buFont typeface="Arial" panose="020B0604020202020204" pitchFamily="34" charset="0"/>
              <a:buChar char="•"/>
            </a:pPr>
            <a:endParaRPr lang="en-US" sz="1400" dirty="0">
              <a:solidFill>
                <a:srgbClr val="0070C0"/>
              </a:solidFill>
            </a:endParaRPr>
          </a:p>
          <a:p>
            <a:pPr marL="571500" indent="-228600">
              <a:buFont typeface="Arial" panose="020B0604020202020204" pitchFamily="34" charset="0"/>
              <a:buChar char="•"/>
            </a:pPr>
            <a:endParaRPr lang="en-US" sz="1400" b="1" dirty="0">
              <a:solidFill>
                <a:srgbClr val="0070C0"/>
              </a:solidFill>
            </a:endParaRPr>
          </a:p>
          <a:p>
            <a:pPr marL="571500" indent="-228600">
              <a:buFont typeface="Arial" panose="020B0604020202020204" pitchFamily="34" charset="0"/>
              <a:buChar char="•"/>
            </a:pPr>
            <a:endParaRPr lang="en-US" sz="1400" b="1" dirty="0">
              <a:solidFill>
                <a:srgbClr val="0070C0"/>
              </a:solidFill>
            </a:endParaRPr>
          </a:p>
          <a:p>
            <a:pPr marL="571500" indent="-228600">
              <a:buFont typeface="Arial" panose="020B0604020202020204" pitchFamily="34" charset="0"/>
              <a:buChar char="•"/>
            </a:pPr>
            <a:endParaRPr lang="en-US" sz="1300" dirty="0"/>
          </a:p>
        </p:txBody>
      </p:sp>
      <p:pic>
        <p:nvPicPr>
          <p:cNvPr id="5" name="Picture 4" descr="Choose Washington State logo">
            <a:extLst>
              <a:ext uri="{FF2B5EF4-FFF2-40B4-BE49-F238E27FC236}">
                <a16:creationId xmlns:a16="http://schemas.microsoft.com/office/drawing/2014/main" id="{976C6F6C-DF37-4707-8CF9-1C5A0B33CE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752" y="5815697"/>
            <a:ext cx="22860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8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477296" y="280045"/>
            <a:ext cx="7177314" cy="807231"/>
          </a:xfrm>
        </p:spPr>
        <p:txBody>
          <a:bodyPr>
            <a:noAutofit/>
          </a:bodyPr>
          <a:lstStyle/>
          <a:p>
            <a:r>
              <a:rPr lang="en-US" dirty="0"/>
              <a:t>Industry Clusters/Sectors</a:t>
            </a:r>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259445" y="1104382"/>
            <a:ext cx="6797524" cy="3057675"/>
          </a:xfrm>
        </p:spPr>
        <p:txBody>
          <a:bodyPr>
            <a:noAutofit/>
          </a:bodyPr>
          <a:lstStyle/>
          <a:p>
            <a:r>
              <a:rPr lang="en-US" sz="1400" b="1" dirty="0"/>
              <a:t>Washington State Key Sectors</a:t>
            </a:r>
          </a:p>
          <a:p>
            <a:pPr marL="571500" indent="-228600">
              <a:buFont typeface="Arial" panose="020B0604020202020204" pitchFamily="34" charset="0"/>
              <a:buChar char="•"/>
            </a:pPr>
            <a:r>
              <a:rPr lang="en-US" sz="1400" dirty="0"/>
              <a:t>Aerospace </a:t>
            </a:r>
          </a:p>
          <a:p>
            <a:pPr marL="571500" indent="-228600">
              <a:buFont typeface="Arial" panose="020B0604020202020204" pitchFamily="34" charset="0"/>
              <a:buChar char="•"/>
            </a:pPr>
            <a:r>
              <a:rPr lang="en-US" sz="1400" dirty="0"/>
              <a:t>Agriculture &amp; Food Manufacturing</a:t>
            </a:r>
          </a:p>
          <a:p>
            <a:pPr marL="571500" indent="-228600">
              <a:buFont typeface="Arial" panose="020B0604020202020204" pitchFamily="34" charset="0"/>
              <a:buChar char="•"/>
            </a:pPr>
            <a:r>
              <a:rPr lang="en-US" sz="1400" dirty="0"/>
              <a:t>Clean Technology</a:t>
            </a:r>
          </a:p>
          <a:p>
            <a:pPr marL="571500" indent="-228600">
              <a:buFont typeface="Arial" panose="020B0604020202020204" pitchFamily="34" charset="0"/>
              <a:buChar char="•"/>
            </a:pPr>
            <a:r>
              <a:rPr lang="en-US" sz="1400" dirty="0"/>
              <a:t>Forest Products</a:t>
            </a:r>
          </a:p>
          <a:p>
            <a:pPr marL="571500" indent="-228600">
              <a:buFont typeface="Arial" panose="020B0604020202020204" pitchFamily="34" charset="0"/>
              <a:buChar char="•"/>
            </a:pPr>
            <a:r>
              <a:rPr lang="en-US" sz="1400" dirty="0"/>
              <a:t>Information &amp; Communications Technology</a:t>
            </a:r>
          </a:p>
          <a:p>
            <a:pPr marL="571500" indent="-228600">
              <a:buFont typeface="Arial" panose="020B0604020202020204" pitchFamily="34" charset="0"/>
              <a:buChar char="•"/>
            </a:pPr>
            <a:r>
              <a:rPr lang="en-US" sz="1400" dirty="0"/>
              <a:t>Life Science/Global Health</a:t>
            </a:r>
          </a:p>
          <a:p>
            <a:pPr marL="571500" indent="-228600">
              <a:buFont typeface="Arial" panose="020B0604020202020204" pitchFamily="34" charset="0"/>
              <a:buChar char="•"/>
            </a:pPr>
            <a:r>
              <a:rPr lang="en-US" sz="1400" dirty="0"/>
              <a:t>Maritime </a:t>
            </a:r>
          </a:p>
          <a:p>
            <a:pPr marL="571500" indent="-228600">
              <a:buFont typeface="Arial" panose="020B0604020202020204" pitchFamily="34" charset="0"/>
              <a:buChar char="•"/>
            </a:pPr>
            <a:r>
              <a:rPr lang="en-US" sz="1400" dirty="0"/>
              <a:t>Military &amp; Defense</a:t>
            </a:r>
          </a:p>
          <a:p>
            <a:r>
              <a:rPr lang="en-US" sz="1400" b="1" dirty="0"/>
              <a:t>Activities</a:t>
            </a:r>
          </a:p>
          <a:p>
            <a:pPr marL="571500" indent="-228600">
              <a:buFont typeface="Arial" panose="020B0604020202020204" pitchFamily="34" charset="0"/>
              <a:buChar char="•"/>
            </a:pPr>
            <a:r>
              <a:rPr lang="en-US" sz="1400" dirty="0"/>
              <a:t>Shared workforce development strategies</a:t>
            </a:r>
          </a:p>
          <a:p>
            <a:pPr marL="571500" indent="-228600">
              <a:buFont typeface="Arial" panose="020B0604020202020204" pitchFamily="34" charset="0"/>
              <a:buChar char="•"/>
            </a:pPr>
            <a:r>
              <a:rPr lang="en-US" sz="1400" dirty="0"/>
              <a:t>Attracting Research &amp; Development funding</a:t>
            </a:r>
          </a:p>
          <a:p>
            <a:pPr marL="571500" indent="-228600">
              <a:buFont typeface="Arial" panose="020B0604020202020204" pitchFamily="34" charset="0"/>
              <a:buChar char="•"/>
            </a:pPr>
            <a:r>
              <a:rPr lang="en-US" sz="1400" dirty="0"/>
              <a:t>Identifying gaps in ecosystem</a:t>
            </a:r>
          </a:p>
          <a:p>
            <a:pPr marL="571500" indent="-228600">
              <a:buFont typeface="Arial" panose="020B0604020202020204" pitchFamily="34" charset="0"/>
              <a:buChar char="•"/>
            </a:pPr>
            <a:r>
              <a:rPr lang="en-US" sz="1400" dirty="0"/>
              <a:t>Leveraging investment/venture funding </a:t>
            </a:r>
          </a:p>
          <a:p>
            <a:pPr marL="571500" indent="-228600">
              <a:buFont typeface="Arial" panose="020B0604020202020204" pitchFamily="34" charset="0"/>
              <a:buChar char="•"/>
            </a:pPr>
            <a:endParaRPr lang="en-US" sz="1400" b="1" dirty="0"/>
          </a:p>
          <a:p>
            <a:pPr marL="571500" indent="-228600">
              <a:buFont typeface="Arial" panose="020B0604020202020204" pitchFamily="34" charset="0"/>
              <a:buChar char="•"/>
            </a:pPr>
            <a:endParaRPr lang="en-US" sz="1300" dirty="0"/>
          </a:p>
          <a:p>
            <a:pPr marL="571500" indent="-228600">
              <a:buFont typeface="Arial" panose="020B0604020202020204" pitchFamily="34" charset="0"/>
              <a:buChar char="•"/>
            </a:pPr>
            <a:endParaRPr lang="en-US" sz="1300" dirty="0"/>
          </a:p>
          <a:p>
            <a:pPr marL="571500" indent="-228600">
              <a:buFont typeface="Arial" panose="020B0604020202020204" pitchFamily="34" charset="0"/>
              <a:buChar char="•"/>
            </a:pPr>
            <a:endParaRPr lang="en-US" sz="1300" dirty="0"/>
          </a:p>
          <a:p>
            <a:pPr marL="571500" indent="-228600">
              <a:buFont typeface="Arial" panose="020B0604020202020204" pitchFamily="34" charset="0"/>
              <a:buChar char="•"/>
            </a:pPr>
            <a:endParaRPr lang="en-US" sz="1300" dirty="0"/>
          </a:p>
          <a:p>
            <a:pPr marL="571500" indent="-228600">
              <a:buFont typeface="Arial" panose="020B0604020202020204" pitchFamily="34" charset="0"/>
              <a:buChar char="•"/>
            </a:pPr>
            <a:endParaRPr lang="en-US" sz="1300" dirty="0"/>
          </a:p>
        </p:txBody>
      </p:sp>
      <p:pic>
        <p:nvPicPr>
          <p:cNvPr id="1032" name="Picture 8" descr="Sorting Yakima Valley cherries after harvest">
            <a:extLst>
              <a:ext uri="{FF2B5EF4-FFF2-40B4-BE49-F238E27FC236}">
                <a16:creationId xmlns:a16="http://schemas.microsoft.com/office/drawing/2014/main" id="{81FC089A-7E96-4F75-8528-054D4F05C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967621"/>
            <a:ext cx="1867505" cy="15481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wind farm in Eastern Washington">
            <a:extLst>
              <a:ext uri="{FF2B5EF4-FFF2-40B4-BE49-F238E27FC236}">
                <a16:creationId xmlns:a16="http://schemas.microsoft.com/office/drawing/2014/main" id="{22DD2E42-E545-4945-900B-52CC342ED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794" y="2591921"/>
            <a:ext cx="1993296" cy="15046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ugs race along the Seattle waterfront.">
            <a:extLst>
              <a:ext uri="{FF2B5EF4-FFF2-40B4-BE49-F238E27FC236}">
                <a16:creationId xmlns:a16="http://schemas.microsoft.com/office/drawing/2014/main" id="{F5533C6B-6873-4240-A19A-70CD3670AB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8465" y="4266079"/>
            <a:ext cx="1993296" cy="150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71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508000" y="371916"/>
            <a:ext cx="6447501" cy="683356"/>
          </a:xfrm>
        </p:spPr>
        <p:txBody>
          <a:bodyPr>
            <a:noAutofit/>
          </a:bodyPr>
          <a:lstStyle/>
          <a:p>
            <a:r>
              <a:rPr lang="en-US" dirty="0"/>
              <a:t>Economic Crisis is Statewide	</a:t>
            </a:r>
          </a:p>
        </p:txBody>
      </p:sp>
      <p:sp>
        <p:nvSpPr>
          <p:cNvPr id="4" name="TextBox 3">
            <a:extLst>
              <a:ext uri="{FF2B5EF4-FFF2-40B4-BE49-F238E27FC236}">
                <a16:creationId xmlns:a16="http://schemas.microsoft.com/office/drawing/2014/main" id="{7F562117-94BB-4631-819A-EC07DD47F182}"/>
              </a:ext>
            </a:extLst>
          </p:cNvPr>
          <p:cNvSpPr txBox="1"/>
          <p:nvPr/>
        </p:nvSpPr>
        <p:spPr>
          <a:xfrm>
            <a:off x="6555580" y="2100150"/>
            <a:ext cx="952266" cy="2239074"/>
          </a:xfrm>
          <a:prstGeom prst="rect">
            <a:avLst/>
          </a:prstGeom>
          <a:noFill/>
        </p:spPr>
        <p:txBody>
          <a:bodyPr wrap="square" rtlCol="0">
            <a:spAutoFit/>
          </a:bodyPr>
          <a:lstStyle/>
          <a:p>
            <a:r>
              <a:rPr lang="en-US" sz="1350" b="1" u="sng" dirty="0"/>
              <a:t>US Rate: </a:t>
            </a:r>
            <a:endParaRPr lang="en-US" sz="1350" b="1" dirty="0"/>
          </a:p>
          <a:p>
            <a:r>
              <a:rPr lang="en-US" sz="1350" b="1" dirty="0"/>
              <a:t>7.9%</a:t>
            </a:r>
            <a:endParaRPr lang="en-US" sz="1350" dirty="0"/>
          </a:p>
          <a:p>
            <a:endParaRPr lang="en-US" sz="1350" dirty="0"/>
          </a:p>
          <a:p>
            <a:r>
              <a:rPr lang="en-US" sz="1350" b="1" u="sng" dirty="0"/>
              <a:t>WA State Rate:</a:t>
            </a:r>
          </a:p>
          <a:p>
            <a:r>
              <a:rPr lang="en-US" sz="1350" dirty="0"/>
              <a:t>7.4%</a:t>
            </a:r>
          </a:p>
          <a:p>
            <a:endParaRPr lang="en-US" sz="1350" dirty="0"/>
          </a:p>
          <a:p>
            <a:r>
              <a:rPr lang="en-US" sz="900" dirty="0"/>
              <a:t>Source: WA State ESD</a:t>
            </a:r>
          </a:p>
          <a:p>
            <a:endParaRPr lang="en-US" sz="1350" dirty="0"/>
          </a:p>
          <a:p>
            <a:endParaRPr lang="en-US" sz="1350" dirty="0"/>
          </a:p>
        </p:txBody>
      </p:sp>
      <p:pic>
        <p:nvPicPr>
          <p:cNvPr id="6" name="Picture 2">
            <a:extLst>
              <a:ext uri="{FF2B5EF4-FFF2-40B4-BE49-F238E27FC236}">
                <a16:creationId xmlns:a16="http://schemas.microsoft.com/office/drawing/2014/main" id="{E2EB16DC-6E83-4124-8A16-0210AD2E34F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72628" y="5674240"/>
            <a:ext cx="1999372" cy="118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D3EFB1A5-7B00-4727-8BD7-D6977153E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17" y="1076348"/>
            <a:ext cx="6294363" cy="470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32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80C687-350B-4DBD-88F7-D022A0163CF7}"/>
              </a:ext>
            </a:extLst>
          </p:cNvPr>
          <p:cNvSpPr txBox="1">
            <a:spLocks/>
          </p:cNvSpPr>
          <p:nvPr/>
        </p:nvSpPr>
        <p:spPr>
          <a:xfrm>
            <a:off x="470969" y="330041"/>
            <a:ext cx="7000724" cy="67586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solidFill>
                  <a:srgbClr val="92D050"/>
                </a:solidFill>
                <a:latin typeface="Trebuchet MS" panose="020B0603020202020204" pitchFamily="34" charset="0"/>
              </a:rPr>
              <a:t>Washington Commerce </a:t>
            </a:r>
            <a:r>
              <a:rPr lang="en-US" dirty="0"/>
              <a:t>	</a:t>
            </a:r>
          </a:p>
        </p:txBody>
      </p:sp>
    </p:spTree>
    <p:extLst>
      <p:ext uri="{BB962C8B-B14F-4D97-AF65-F5344CB8AC3E}">
        <p14:creationId xmlns:p14="http://schemas.microsoft.com/office/powerpoint/2010/main" val="1645494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465108" y="564502"/>
            <a:ext cx="7000724" cy="675861"/>
          </a:xfrm>
        </p:spPr>
        <p:txBody>
          <a:bodyPr>
            <a:noAutofit/>
          </a:bodyPr>
          <a:lstStyle/>
          <a:p>
            <a:r>
              <a:rPr lang="en-US" dirty="0"/>
              <a:t>Washington Commerce	</a:t>
            </a:r>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508001" y="1240363"/>
            <a:ext cx="6447501" cy="4279903"/>
          </a:xfrm>
        </p:spPr>
        <p:txBody>
          <a:bodyPr>
            <a:normAutofit fontScale="92500" lnSpcReduction="20000"/>
          </a:bodyPr>
          <a:lstStyle/>
          <a:p>
            <a:pPr lvl="0"/>
            <a:r>
              <a:rPr lang="en-US" sz="1700" dirty="0">
                <a:solidFill>
                  <a:schemeClr val="tx1"/>
                </a:solidFill>
                <a:cs typeface="Calibri" panose="020F0502020204030204" pitchFamily="34" charset="0"/>
              </a:rPr>
              <a:t>Key Sector Strategy</a:t>
            </a:r>
          </a:p>
          <a:p>
            <a:pPr marL="687388" lvl="0" indent="-227013">
              <a:buFont typeface="Courier New" panose="02070309020205020404" pitchFamily="49" charset="0"/>
              <a:buChar char="o"/>
            </a:pPr>
            <a:r>
              <a:rPr lang="en-US" sz="1700" dirty="0">
                <a:solidFill>
                  <a:schemeClr val="tx1"/>
                </a:solidFill>
                <a:cs typeface="Calibri" panose="020F0502020204030204" pitchFamily="34" charset="0"/>
              </a:rPr>
              <a:t>Targeted industries that can spur rapid growth</a:t>
            </a:r>
          </a:p>
          <a:p>
            <a:pPr lvl="0"/>
            <a:r>
              <a:rPr lang="en-US" sz="1700" dirty="0">
                <a:solidFill>
                  <a:schemeClr val="tx1"/>
                </a:solidFill>
                <a:cs typeface="Calibri" panose="020F0502020204030204" pitchFamily="34" charset="0"/>
              </a:rPr>
              <a:t>Business Recruitment &amp; Expansion/choosewashington.com </a:t>
            </a:r>
          </a:p>
          <a:p>
            <a:pPr marL="744538" lvl="0" indent="-284163">
              <a:buFont typeface="Courier New" panose="02070309020205020404" pitchFamily="49" charset="0"/>
              <a:buChar char="o"/>
            </a:pPr>
            <a:r>
              <a:rPr lang="en-US" sz="1700" dirty="0">
                <a:solidFill>
                  <a:schemeClr val="tx1"/>
                </a:solidFill>
                <a:cs typeface="Calibri" panose="020F0502020204030204" pitchFamily="34" charset="0"/>
              </a:rPr>
              <a:t>Business Development Team</a:t>
            </a:r>
          </a:p>
          <a:p>
            <a:pPr marL="744538" lvl="0" indent="-284163">
              <a:buFont typeface="Courier New" panose="02070309020205020404" pitchFamily="49" charset="0"/>
              <a:buChar char="o"/>
            </a:pPr>
            <a:r>
              <a:rPr lang="en-US" sz="1700" dirty="0">
                <a:solidFill>
                  <a:schemeClr val="tx1"/>
                </a:solidFill>
                <a:cs typeface="Calibri" panose="020F0502020204030204" pitchFamily="34" charset="0"/>
              </a:rPr>
              <a:t>Foreign Investment &amp; Export Assistance</a:t>
            </a:r>
          </a:p>
          <a:p>
            <a:pPr marL="744538" lvl="0" indent="-284163">
              <a:buFont typeface="Courier New" panose="02070309020205020404" pitchFamily="49" charset="0"/>
              <a:buChar char="o"/>
            </a:pPr>
            <a:r>
              <a:rPr lang="en-US" sz="1700" dirty="0">
                <a:solidFill>
                  <a:schemeClr val="tx1"/>
                </a:solidFill>
                <a:cs typeface="Calibri" panose="020F0502020204030204" pitchFamily="34" charset="0"/>
              </a:rPr>
              <a:t>International Missions &amp; Trade Shows</a:t>
            </a:r>
          </a:p>
          <a:p>
            <a:pPr marL="744538" lvl="0" indent="-284163">
              <a:buFont typeface="Courier New" panose="02070309020205020404" pitchFamily="49" charset="0"/>
              <a:buChar char="o"/>
            </a:pPr>
            <a:r>
              <a:rPr lang="en-US" sz="1700" dirty="0">
                <a:solidFill>
                  <a:schemeClr val="tx1"/>
                </a:solidFill>
                <a:cs typeface="Calibri" panose="020F0502020204030204" pitchFamily="34" charset="0"/>
              </a:rPr>
              <a:t>Tourism</a:t>
            </a:r>
          </a:p>
          <a:p>
            <a:pPr lvl="0"/>
            <a:r>
              <a:rPr lang="en-US" sz="1700" dirty="0">
                <a:solidFill>
                  <a:schemeClr val="tx1"/>
                </a:solidFill>
                <a:cs typeface="Calibri" panose="020F0502020204030204" pitchFamily="34" charset="0"/>
              </a:rPr>
              <a:t>Small Business Services</a:t>
            </a:r>
          </a:p>
          <a:p>
            <a:pPr marL="744538" lvl="0" indent="-284163">
              <a:buFont typeface="Courier New" panose="02070309020205020404" pitchFamily="49" charset="0"/>
              <a:buChar char="o"/>
            </a:pPr>
            <a:r>
              <a:rPr lang="en-US" sz="1700" dirty="0">
                <a:solidFill>
                  <a:schemeClr val="tx1"/>
                </a:solidFill>
                <a:cs typeface="Calibri" panose="020F0502020204030204" pitchFamily="34" charset="0"/>
              </a:rPr>
              <a:t>Education</a:t>
            </a:r>
          </a:p>
          <a:p>
            <a:pPr marL="744538" lvl="0" indent="-284163">
              <a:buFont typeface="Courier New" panose="02070309020205020404" pitchFamily="49" charset="0"/>
              <a:buChar char="o"/>
            </a:pPr>
            <a:r>
              <a:rPr lang="en-US" sz="1700" dirty="0">
                <a:solidFill>
                  <a:schemeClr val="tx1"/>
                </a:solidFill>
                <a:cs typeface="Calibri" panose="020F0502020204030204" pitchFamily="34" charset="0"/>
              </a:rPr>
              <a:t>Technical Assistance</a:t>
            </a:r>
          </a:p>
          <a:p>
            <a:pPr lvl="0"/>
            <a:r>
              <a:rPr lang="en-US" sz="1700" dirty="0">
                <a:solidFill>
                  <a:schemeClr val="tx1"/>
                </a:solidFill>
                <a:cs typeface="Calibri" panose="020F0502020204030204" pitchFamily="34" charset="0"/>
              </a:rPr>
              <a:t>Entrepreneur Resources/StartUp Washington</a:t>
            </a:r>
          </a:p>
          <a:p>
            <a:pPr lvl="0"/>
            <a:r>
              <a:rPr lang="en-US" sz="1700" dirty="0">
                <a:solidFill>
                  <a:schemeClr val="tx1"/>
                </a:solidFill>
                <a:cs typeface="Calibri" panose="020F0502020204030204" pitchFamily="34" charset="0"/>
              </a:rPr>
              <a:t>Business Grants &amp; Loans</a:t>
            </a:r>
          </a:p>
          <a:p>
            <a:pPr lvl="0"/>
            <a:r>
              <a:rPr lang="en-US" sz="1700" dirty="0">
                <a:solidFill>
                  <a:schemeClr val="tx1"/>
                </a:solidFill>
                <a:cs typeface="Calibri" panose="020F0502020204030204" pitchFamily="34" charset="0"/>
              </a:rPr>
              <a:t>Economic Partnerships &amp; Economic Resiliency Partners</a:t>
            </a:r>
          </a:p>
          <a:p>
            <a:pPr lvl="0"/>
            <a:endParaRPr lang="en-US" sz="1600" dirty="0">
              <a:solidFill>
                <a:schemeClr val="tx1"/>
              </a:solidFill>
              <a:cs typeface="Calibri" panose="020F0502020204030204" pitchFamily="34" charset="0"/>
            </a:endParaRPr>
          </a:p>
          <a:p>
            <a:pPr marL="744538" lvl="0" indent="-284163">
              <a:buFont typeface="Courier New" panose="02070309020205020404" pitchFamily="49" charset="0"/>
              <a:buChar char="o"/>
            </a:pPr>
            <a:endParaRPr lang="en-US" sz="1600" dirty="0">
              <a:solidFill>
                <a:schemeClr val="tx1"/>
              </a:solidFill>
              <a:cs typeface="Calibri" panose="020F0502020204030204" pitchFamily="34" charset="0"/>
            </a:endParaRPr>
          </a:p>
          <a:p>
            <a:pPr lvl="0"/>
            <a:endParaRPr lang="en-US" dirty="0"/>
          </a:p>
          <a:p>
            <a:endParaRPr lang="en-US" dirty="0"/>
          </a:p>
        </p:txBody>
      </p:sp>
      <p:pic>
        <p:nvPicPr>
          <p:cNvPr id="4098" name="Picture 2">
            <a:extLst>
              <a:ext uri="{FF2B5EF4-FFF2-40B4-BE49-F238E27FC236}">
                <a16:creationId xmlns:a16="http://schemas.microsoft.com/office/drawing/2014/main" id="{A25665F0-848B-4162-ABFF-BC494E548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5388273"/>
            <a:ext cx="3652762" cy="141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77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1C62-381A-48A8-BDD1-42A7CE770E72}"/>
              </a:ext>
            </a:extLst>
          </p:cNvPr>
          <p:cNvSpPr>
            <a:spLocks noGrp="1"/>
          </p:cNvSpPr>
          <p:nvPr>
            <p:ph type="title"/>
          </p:nvPr>
        </p:nvSpPr>
        <p:spPr>
          <a:xfrm>
            <a:off x="357552" y="580292"/>
            <a:ext cx="7561386" cy="521677"/>
          </a:xfrm>
        </p:spPr>
        <p:txBody>
          <a:bodyPr>
            <a:noAutofit/>
          </a:bodyPr>
          <a:lstStyle/>
          <a:p>
            <a:r>
              <a:rPr lang="en-US" sz="3600" dirty="0">
                <a:solidFill>
                  <a:srgbClr val="92D050"/>
                </a:solidFill>
                <a:latin typeface="Trebuchet MS" panose="020B0603020202020204" pitchFamily="34" charset="0"/>
              </a:rPr>
              <a:t>Economic Recovery Dashboard</a:t>
            </a:r>
          </a:p>
        </p:txBody>
      </p:sp>
      <p:pic>
        <p:nvPicPr>
          <p:cNvPr id="4" name="Content Placeholder 3">
            <a:extLst>
              <a:ext uri="{FF2B5EF4-FFF2-40B4-BE49-F238E27FC236}">
                <a16:creationId xmlns:a16="http://schemas.microsoft.com/office/drawing/2014/main" id="{A015F0C0-BB1A-45E7-9EA2-1DF61F7E6E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908" y="1236785"/>
            <a:ext cx="8733692" cy="5427784"/>
          </a:xfrm>
        </p:spPr>
      </p:pic>
    </p:spTree>
    <p:extLst>
      <p:ext uri="{BB962C8B-B14F-4D97-AF65-F5344CB8AC3E}">
        <p14:creationId xmlns:p14="http://schemas.microsoft.com/office/powerpoint/2010/main" val="1321350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295123" y="564502"/>
            <a:ext cx="7000724" cy="675861"/>
          </a:xfrm>
        </p:spPr>
        <p:txBody>
          <a:bodyPr>
            <a:noAutofit/>
          </a:bodyPr>
          <a:lstStyle/>
          <a:p>
            <a:r>
              <a:rPr lang="en-US" dirty="0"/>
              <a:t>Key COVID-19 Resources</a:t>
            </a:r>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508001" y="1180495"/>
            <a:ext cx="6447501" cy="4301067"/>
          </a:xfrm>
        </p:spPr>
        <p:txBody>
          <a:bodyPr>
            <a:normAutofit lnSpcReduction="10000"/>
          </a:bodyPr>
          <a:lstStyle/>
          <a:p>
            <a:pPr lvl="0"/>
            <a:r>
              <a:rPr lang="en-US" dirty="0">
                <a:solidFill>
                  <a:schemeClr val="tx1"/>
                </a:solidFill>
                <a:cs typeface="Calibri" panose="020F0502020204030204" pitchFamily="34" charset="0"/>
                <a:hlinkClick r:id="rId3"/>
              </a:rPr>
              <a:t>Economic Recovery Dashboard</a:t>
            </a:r>
            <a:endParaRPr lang="en-US" dirty="0">
              <a:solidFill>
                <a:schemeClr val="tx1"/>
              </a:solidFill>
              <a:cs typeface="Calibri" panose="020F0502020204030204" pitchFamily="34" charset="0"/>
            </a:endParaRPr>
          </a:p>
          <a:p>
            <a:pPr lvl="0"/>
            <a:r>
              <a:rPr lang="en-US" dirty="0">
                <a:hlinkClick r:id="rId4"/>
              </a:rPr>
              <a:t>www.coronavirus.wa.gov/</a:t>
            </a:r>
            <a:r>
              <a:rPr lang="en-US" dirty="0">
                <a:solidFill>
                  <a:schemeClr val="tx1"/>
                </a:solidFill>
                <a:cs typeface="Calibri" panose="020F0502020204030204" pitchFamily="34" charset="0"/>
              </a:rPr>
              <a:t> </a:t>
            </a:r>
          </a:p>
          <a:p>
            <a:pPr lvl="0"/>
            <a:r>
              <a:rPr lang="en-US" dirty="0">
                <a:hlinkClick r:id="rId5"/>
              </a:rPr>
              <a:t>Working Washington Small Business Grants – Round 2</a:t>
            </a:r>
            <a:endParaRPr lang="en-US" dirty="0"/>
          </a:p>
          <a:p>
            <a:pPr lvl="0"/>
            <a:r>
              <a:rPr lang="en-US" dirty="0">
                <a:hlinkClick r:id="rId6"/>
              </a:rPr>
              <a:t>Small Business Resiliency Assistance</a:t>
            </a:r>
            <a:endParaRPr lang="en-US" dirty="0"/>
          </a:p>
          <a:p>
            <a:pPr lvl="0"/>
            <a:r>
              <a:rPr lang="en-US" dirty="0">
                <a:hlinkClick r:id="rId7"/>
              </a:rPr>
              <a:t>Nonprofit Grant Assistance Program</a:t>
            </a:r>
            <a:endParaRPr lang="en-US" dirty="0"/>
          </a:p>
          <a:p>
            <a:pPr lvl="0"/>
            <a:r>
              <a:rPr lang="en-US" dirty="0">
                <a:hlinkClick r:id="rId8"/>
              </a:rPr>
              <a:t>County-by-County Business Resources</a:t>
            </a:r>
            <a:endParaRPr lang="en-US" dirty="0"/>
          </a:p>
          <a:p>
            <a:r>
              <a:rPr lang="en-US" dirty="0">
                <a:hlinkClick r:id="rId9"/>
              </a:rPr>
              <a:t>Washington Small Business Development Centers</a:t>
            </a:r>
            <a:endParaRPr lang="en-US" dirty="0"/>
          </a:p>
          <a:p>
            <a:r>
              <a:rPr lang="en-US" dirty="0">
                <a:hlinkClick r:id="rId10"/>
              </a:rPr>
              <a:t>AWB Rebound &amp; Recovery Resources </a:t>
            </a:r>
            <a:endParaRPr lang="en-US" dirty="0"/>
          </a:p>
          <a:p>
            <a:r>
              <a:rPr lang="en-US" dirty="0">
                <a:hlinkClick r:id="rId11"/>
              </a:rPr>
              <a:t>Manufacturing Industry Resources </a:t>
            </a:r>
            <a:endParaRPr lang="en-US" dirty="0"/>
          </a:p>
          <a:p>
            <a:pPr lvl="0"/>
            <a:r>
              <a:rPr lang="en-US" dirty="0">
                <a:hlinkClick r:id="rId12"/>
              </a:rPr>
              <a:t>US Small Business Administration</a:t>
            </a:r>
            <a:r>
              <a:rPr lang="en-US" dirty="0"/>
              <a:t> </a:t>
            </a:r>
          </a:p>
          <a:p>
            <a:pPr lvl="0"/>
            <a:r>
              <a:rPr lang="en-US" dirty="0">
                <a:hlinkClick r:id="rId13"/>
              </a:rPr>
              <a:t>USDA Resources - Rural Development &amp; Agriculture </a:t>
            </a:r>
            <a:endParaRPr lang="en-US" dirty="0"/>
          </a:p>
          <a:p>
            <a:pPr lvl="0"/>
            <a:endParaRPr lang="en-US" dirty="0"/>
          </a:p>
          <a:p>
            <a:pPr lvl="0"/>
            <a:endParaRPr lang="en-US" dirty="0"/>
          </a:p>
          <a:p>
            <a:endParaRPr lang="en-US" dirty="0"/>
          </a:p>
        </p:txBody>
      </p:sp>
      <p:pic>
        <p:nvPicPr>
          <p:cNvPr id="4098" name="Picture 2">
            <a:extLst>
              <a:ext uri="{FF2B5EF4-FFF2-40B4-BE49-F238E27FC236}">
                <a16:creationId xmlns:a16="http://schemas.microsoft.com/office/drawing/2014/main" id="{A25665F0-848B-4162-ABFF-BC494E548E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00" y="5388273"/>
            <a:ext cx="3652762" cy="141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884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430590" y="603207"/>
            <a:ext cx="7000724" cy="675861"/>
          </a:xfrm>
        </p:spPr>
        <p:txBody>
          <a:bodyPr>
            <a:noAutofit/>
          </a:bodyPr>
          <a:lstStyle/>
          <a:p>
            <a:r>
              <a:rPr lang="en-US" dirty="0"/>
              <a:t>WEDA’s Top Priorities</a:t>
            </a:r>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508001" y="1378634"/>
            <a:ext cx="6447501" cy="4009639"/>
          </a:xfrm>
        </p:spPr>
        <p:txBody>
          <a:bodyPr>
            <a:normAutofit fontScale="92500"/>
          </a:bodyPr>
          <a:lstStyle/>
          <a:p>
            <a:pPr marL="0" indent="0">
              <a:buNone/>
            </a:pPr>
            <a:r>
              <a:rPr lang="en-US" sz="1700" dirty="0">
                <a:solidFill>
                  <a:schemeClr val="tx1"/>
                </a:solidFill>
              </a:rPr>
              <a:t>WEDA’s advocacy focuses on the most critical actions policymakers can take to recover, retain and grow living wage jobs, foster vibrant communities, support equity and opportunity for all and spark investment across Washington State: </a:t>
            </a:r>
          </a:p>
          <a:p>
            <a:pPr marL="0" indent="0">
              <a:buNone/>
            </a:pPr>
            <a:endParaRPr lang="en-US" sz="1600" dirty="0">
              <a:solidFill>
                <a:schemeClr val="tx1"/>
              </a:solidFill>
            </a:endParaRPr>
          </a:p>
          <a:p>
            <a:pPr lvl="0"/>
            <a:r>
              <a:rPr lang="en-US" sz="2000" b="1" i="1" dirty="0">
                <a:solidFill>
                  <a:schemeClr val="tx1"/>
                </a:solidFill>
                <a:cs typeface="Calibri" panose="020F0502020204030204" pitchFamily="34" charset="0"/>
              </a:rPr>
              <a:t>Strengthen the Economic Development Ecosystem</a:t>
            </a:r>
          </a:p>
          <a:p>
            <a:pPr lvl="0"/>
            <a:endParaRPr lang="en-US" sz="2000" dirty="0">
              <a:solidFill>
                <a:schemeClr val="tx1"/>
              </a:solidFill>
              <a:cs typeface="Calibri" panose="020F0502020204030204" pitchFamily="34" charset="0"/>
            </a:endParaRPr>
          </a:p>
          <a:p>
            <a:pPr lvl="0"/>
            <a:r>
              <a:rPr lang="en-US" sz="2000" b="1" i="1" dirty="0">
                <a:solidFill>
                  <a:schemeClr val="tx1"/>
                </a:solidFill>
                <a:cs typeface="Calibri" panose="020F0502020204030204" pitchFamily="34" charset="0"/>
              </a:rPr>
              <a:t>Foster Catalysts for Job Recovery &amp; Growth</a:t>
            </a:r>
          </a:p>
          <a:p>
            <a:pPr marL="0" indent="0">
              <a:buNone/>
            </a:pPr>
            <a:endParaRPr lang="en-US" sz="2000" dirty="0">
              <a:solidFill>
                <a:schemeClr val="tx1"/>
              </a:solidFill>
              <a:cs typeface="Calibri" panose="020F0502020204030204" pitchFamily="34" charset="0"/>
            </a:endParaRPr>
          </a:p>
          <a:p>
            <a:pPr lvl="0"/>
            <a:r>
              <a:rPr lang="en-US" sz="2000" b="1" i="1" dirty="0">
                <a:solidFill>
                  <a:schemeClr val="tx1"/>
                </a:solidFill>
                <a:cs typeface="Calibri" panose="020F0502020204030204" pitchFamily="34" charset="0"/>
              </a:rPr>
              <a:t>Increasing Prosperity for </a:t>
            </a:r>
            <a:r>
              <a:rPr lang="en-US" sz="2000" b="1" i="1" u="sng" dirty="0">
                <a:solidFill>
                  <a:schemeClr val="tx1"/>
                </a:solidFill>
                <a:cs typeface="Calibri" panose="020F0502020204030204" pitchFamily="34" charset="0"/>
              </a:rPr>
              <a:t>All</a:t>
            </a:r>
            <a:r>
              <a:rPr lang="en-US" sz="2000" b="1" i="1" dirty="0">
                <a:solidFill>
                  <a:schemeClr val="tx1"/>
                </a:solidFill>
                <a:cs typeface="Calibri" panose="020F0502020204030204" pitchFamily="34" charset="0"/>
              </a:rPr>
              <a:t> of Washington</a:t>
            </a:r>
            <a:endParaRPr lang="en-US" sz="2000" dirty="0">
              <a:solidFill>
                <a:schemeClr val="tx1"/>
              </a:solidFill>
              <a:cs typeface="Calibri" panose="020F0502020204030204" pitchFamily="34" charset="0"/>
            </a:endParaRPr>
          </a:p>
          <a:p>
            <a:pPr marL="0" indent="0">
              <a:buNone/>
            </a:pPr>
            <a:r>
              <a:rPr lang="en-US" dirty="0"/>
              <a:t> </a:t>
            </a:r>
          </a:p>
          <a:p>
            <a:endParaRPr lang="en-US" dirty="0"/>
          </a:p>
        </p:txBody>
      </p:sp>
      <p:pic>
        <p:nvPicPr>
          <p:cNvPr id="4" name="Picture 2">
            <a:extLst>
              <a:ext uri="{FF2B5EF4-FFF2-40B4-BE49-F238E27FC236}">
                <a16:creationId xmlns:a16="http://schemas.microsoft.com/office/drawing/2014/main" id="{3AB02385-3A76-476E-8A6D-8674B161375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32063" y="5388273"/>
            <a:ext cx="1999372" cy="118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57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447792" y="245389"/>
            <a:ext cx="6447501" cy="606287"/>
          </a:xfrm>
        </p:spPr>
        <p:txBody>
          <a:bodyPr>
            <a:normAutofit fontScale="90000"/>
          </a:bodyPr>
          <a:lstStyle/>
          <a:p>
            <a:r>
              <a:rPr lang="en-US" dirty="0"/>
              <a:t>Let’s Connect</a:t>
            </a:r>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484675" y="794339"/>
            <a:ext cx="6447501" cy="6007500"/>
          </a:xfrm>
        </p:spPr>
        <p:txBody>
          <a:bodyPr>
            <a:normAutofit/>
          </a:bodyPr>
          <a:lstStyle/>
          <a:p>
            <a:pPr marL="0" indent="0">
              <a:spcBef>
                <a:spcPts val="0"/>
              </a:spcBef>
              <a:buNone/>
            </a:pPr>
            <a:endParaRPr lang="en-US" sz="1400" b="1" dirty="0">
              <a:solidFill>
                <a:schemeClr val="tx1"/>
              </a:solidFill>
            </a:endParaRPr>
          </a:p>
          <a:p>
            <a:pPr marL="0" indent="0">
              <a:spcBef>
                <a:spcPts val="0"/>
              </a:spcBef>
              <a:buNone/>
            </a:pPr>
            <a:r>
              <a:rPr lang="en-US" sz="1400" b="1" dirty="0">
                <a:solidFill>
                  <a:schemeClr val="tx1"/>
                </a:solidFill>
              </a:rPr>
              <a:t>Suzanne Dale Estey</a:t>
            </a:r>
          </a:p>
          <a:p>
            <a:pPr marL="0" indent="0">
              <a:spcBef>
                <a:spcPts val="0"/>
              </a:spcBef>
              <a:buNone/>
            </a:pPr>
            <a:r>
              <a:rPr lang="en-US" sz="1400" i="1" dirty="0">
                <a:solidFill>
                  <a:schemeClr val="tx1"/>
                </a:solidFill>
              </a:rPr>
              <a:t>Executive Director</a:t>
            </a:r>
          </a:p>
          <a:p>
            <a:pPr marL="0" indent="0">
              <a:spcBef>
                <a:spcPts val="0"/>
              </a:spcBef>
              <a:buNone/>
            </a:pPr>
            <a:r>
              <a:rPr lang="en-US" sz="1400" dirty="0">
                <a:solidFill>
                  <a:schemeClr val="tx1"/>
                </a:solidFill>
              </a:rPr>
              <a:t>Washington Economic Development Association</a:t>
            </a:r>
          </a:p>
          <a:p>
            <a:pPr marL="0" indent="0">
              <a:spcBef>
                <a:spcPts val="0"/>
              </a:spcBef>
              <a:buNone/>
            </a:pPr>
            <a:r>
              <a:rPr lang="en-US" sz="1400" dirty="0">
                <a:solidFill>
                  <a:schemeClr val="tx1"/>
                </a:solidFill>
              </a:rPr>
              <a:t>206-769-4217</a:t>
            </a:r>
          </a:p>
          <a:p>
            <a:pPr marL="0" indent="0">
              <a:spcBef>
                <a:spcPts val="0"/>
              </a:spcBef>
              <a:buNone/>
            </a:pPr>
            <a:r>
              <a:rPr lang="en-US" sz="1400" dirty="0">
                <a:solidFill>
                  <a:schemeClr val="tx1"/>
                </a:solidFill>
                <a:hlinkClick r:id="rId2"/>
              </a:rPr>
              <a:t>suzanne@wedaonline.org</a:t>
            </a:r>
            <a:r>
              <a:rPr lang="en-US" sz="1400" dirty="0">
                <a:solidFill>
                  <a:schemeClr val="tx1"/>
                </a:solidFill>
              </a:rPr>
              <a:t> </a:t>
            </a:r>
            <a:endParaRPr lang="en-US" sz="1400" dirty="0"/>
          </a:p>
        </p:txBody>
      </p:sp>
      <p:pic>
        <p:nvPicPr>
          <p:cNvPr id="6" name="Picture 6" descr="Image result for green link icon">
            <a:extLst>
              <a:ext uri="{FF2B5EF4-FFF2-40B4-BE49-F238E27FC236}">
                <a16:creationId xmlns:a16="http://schemas.microsoft.com/office/drawing/2014/main" id="{B13FF348-F181-4A43-B8BE-A1CFE70C6B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85" t="13775" r="14285" b="13775"/>
          <a:stretch/>
        </p:blipFill>
        <p:spPr bwMode="auto">
          <a:xfrm>
            <a:off x="487903" y="2230224"/>
            <a:ext cx="316333" cy="320852"/>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7260E1-650A-49A9-B0B8-F12DCB940FEF}"/>
              </a:ext>
            </a:extLst>
          </p:cNvPr>
          <p:cNvSpPr txBox="1"/>
          <p:nvPr/>
        </p:nvSpPr>
        <p:spPr>
          <a:xfrm>
            <a:off x="949153" y="2230224"/>
            <a:ext cx="1898491" cy="307777"/>
          </a:xfrm>
          <a:prstGeom prst="rect">
            <a:avLst/>
          </a:prstGeom>
          <a:noFill/>
        </p:spPr>
        <p:txBody>
          <a:bodyPr wrap="square" rtlCol="0">
            <a:spAutoFit/>
          </a:bodyPr>
          <a:lstStyle/>
          <a:p>
            <a:r>
              <a:rPr lang="en-US" sz="1400" dirty="0"/>
              <a:t>www.wedaonline.org</a:t>
            </a:r>
          </a:p>
        </p:txBody>
      </p:sp>
      <p:pic>
        <p:nvPicPr>
          <p:cNvPr id="7" name="Picture 20" descr="Facebook">
            <a:extLst>
              <a:ext uri="{FF2B5EF4-FFF2-40B4-BE49-F238E27FC236}">
                <a16:creationId xmlns:a16="http://schemas.microsoft.com/office/drawing/2014/main" id="{B40ADEB0-BD5B-404E-998E-F43E682FB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25" y="2608100"/>
            <a:ext cx="316334" cy="3208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C7350A-2984-4042-AF47-8B4A96DA97A6}"/>
              </a:ext>
            </a:extLst>
          </p:cNvPr>
          <p:cNvSpPr txBox="1"/>
          <p:nvPr/>
        </p:nvSpPr>
        <p:spPr>
          <a:xfrm>
            <a:off x="832195" y="2651967"/>
            <a:ext cx="4117284" cy="307777"/>
          </a:xfrm>
          <a:prstGeom prst="rect">
            <a:avLst/>
          </a:prstGeom>
          <a:noFill/>
        </p:spPr>
        <p:txBody>
          <a:bodyPr wrap="square" rtlCol="0">
            <a:spAutoFit/>
          </a:bodyPr>
          <a:lstStyle/>
          <a:p>
            <a:pPr>
              <a:tabLst>
                <a:tab pos="2630488" algn="ctr"/>
              </a:tabLst>
            </a:pPr>
            <a:r>
              <a:rPr lang="en-US" sz="1400" dirty="0"/>
              <a:t>/WashingtonEconomicDevelopmentAssociation</a:t>
            </a:r>
            <a:endParaRPr lang="en-US" sz="1350" dirty="0"/>
          </a:p>
        </p:txBody>
      </p:sp>
      <p:sp>
        <p:nvSpPr>
          <p:cNvPr id="5" name="TextBox 4">
            <a:extLst>
              <a:ext uri="{FF2B5EF4-FFF2-40B4-BE49-F238E27FC236}">
                <a16:creationId xmlns:a16="http://schemas.microsoft.com/office/drawing/2014/main" id="{2B7936EC-18F5-4C36-8A2A-6EE54FB66BE5}"/>
              </a:ext>
            </a:extLst>
          </p:cNvPr>
          <p:cNvSpPr txBox="1"/>
          <p:nvPr/>
        </p:nvSpPr>
        <p:spPr>
          <a:xfrm>
            <a:off x="511600" y="3477237"/>
            <a:ext cx="322781" cy="320852"/>
          </a:xfrm>
          <a:prstGeom prst="rect">
            <a:avLst/>
          </a:prstGeom>
          <a:noFill/>
        </p:spPr>
        <p:txBody>
          <a:bodyPr wrap="square" rtlCol="0">
            <a:spAutoFit/>
          </a:bodyPr>
          <a:lstStyle/>
          <a:p>
            <a:endParaRPr lang="en-US" dirty="0"/>
          </a:p>
        </p:txBody>
      </p:sp>
      <p:pic>
        <p:nvPicPr>
          <p:cNvPr id="1030" name="Picture 6">
            <a:extLst>
              <a:ext uri="{FF2B5EF4-FFF2-40B4-BE49-F238E27FC236}">
                <a16:creationId xmlns:a16="http://schemas.microsoft.com/office/drawing/2014/main" id="{98D973E4-39ED-4E4E-974D-BDE63CDA3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969" y="3043001"/>
            <a:ext cx="316333" cy="336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B795812-00AC-42C7-BE06-0E934BA7346B}"/>
              </a:ext>
            </a:extLst>
          </p:cNvPr>
          <p:cNvSpPr txBox="1"/>
          <p:nvPr/>
        </p:nvSpPr>
        <p:spPr>
          <a:xfrm>
            <a:off x="864296" y="3071024"/>
            <a:ext cx="6327084" cy="307777"/>
          </a:xfrm>
          <a:prstGeom prst="rect">
            <a:avLst/>
          </a:prstGeom>
          <a:noFill/>
        </p:spPr>
        <p:txBody>
          <a:bodyPr wrap="square" rtlCol="0">
            <a:spAutoFit/>
          </a:bodyPr>
          <a:lstStyle/>
          <a:p>
            <a:r>
              <a:rPr lang="en-US" sz="1400" u="sng" dirty="0">
                <a:hlinkClick r:id="rId6">
                  <a:extLst>
                    <a:ext uri="{A12FA001-AC4F-418D-AE19-62706E023703}">
                      <ahyp:hlinkClr xmlns:ahyp="http://schemas.microsoft.com/office/drawing/2018/hyperlinkcolor" val="tx"/>
                    </a:ext>
                  </a:extLst>
                </a:hlinkClick>
              </a:rPr>
              <a:t>/company/washington-economic-development-association/</a:t>
            </a:r>
            <a:r>
              <a:rPr lang="en-US" sz="1400" dirty="0"/>
              <a:t> </a:t>
            </a:r>
          </a:p>
        </p:txBody>
      </p:sp>
      <p:sp>
        <p:nvSpPr>
          <p:cNvPr id="17" name="TextBox 16">
            <a:extLst>
              <a:ext uri="{FF2B5EF4-FFF2-40B4-BE49-F238E27FC236}">
                <a16:creationId xmlns:a16="http://schemas.microsoft.com/office/drawing/2014/main" id="{D5D6BC55-0A3F-4CD4-A3D4-FCD257FE591A}"/>
              </a:ext>
            </a:extLst>
          </p:cNvPr>
          <p:cNvSpPr txBox="1"/>
          <p:nvPr/>
        </p:nvSpPr>
        <p:spPr>
          <a:xfrm>
            <a:off x="876827" y="3506166"/>
            <a:ext cx="5845466" cy="307777"/>
          </a:xfrm>
          <a:prstGeom prst="rect">
            <a:avLst/>
          </a:prstGeom>
          <a:noFill/>
        </p:spPr>
        <p:txBody>
          <a:bodyPr wrap="square" rtlCol="0">
            <a:spAutoFit/>
          </a:bodyPr>
          <a:lstStyle/>
          <a:p>
            <a:r>
              <a:rPr lang="en-US" sz="1400" dirty="0"/>
              <a:t>@WashingtonEcon1</a:t>
            </a:r>
          </a:p>
        </p:txBody>
      </p:sp>
      <p:pic>
        <p:nvPicPr>
          <p:cNvPr id="11" name="Picture 10" descr="A picture containing drawing&#10;&#10;Description automatically generated">
            <a:extLst>
              <a:ext uri="{FF2B5EF4-FFF2-40B4-BE49-F238E27FC236}">
                <a16:creationId xmlns:a16="http://schemas.microsoft.com/office/drawing/2014/main" id="{2A0E38C4-8A7E-463A-831B-57635BB924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028" y="3499629"/>
            <a:ext cx="295923" cy="320853"/>
          </a:xfrm>
          <a:prstGeom prst="rect">
            <a:avLst/>
          </a:prstGeom>
        </p:spPr>
      </p:pic>
      <p:sp>
        <p:nvSpPr>
          <p:cNvPr id="12" name="TextBox 11">
            <a:extLst>
              <a:ext uri="{FF2B5EF4-FFF2-40B4-BE49-F238E27FC236}">
                <a16:creationId xmlns:a16="http://schemas.microsoft.com/office/drawing/2014/main" id="{3A4389C3-00F4-4EFD-821E-1CC90AA43A86}"/>
              </a:ext>
            </a:extLst>
          </p:cNvPr>
          <p:cNvSpPr txBox="1"/>
          <p:nvPr/>
        </p:nvSpPr>
        <p:spPr>
          <a:xfrm>
            <a:off x="484675" y="3901585"/>
            <a:ext cx="3709285" cy="2523768"/>
          </a:xfrm>
          <a:prstGeom prst="rect">
            <a:avLst/>
          </a:prstGeom>
          <a:noFill/>
        </p:spPr>
        <p:txBody>
          <a:bodyPr wrap="none" rtlCol="0">
            <a:spAutoFit/>
          </a:bodyPr>
          <a:lstStyle/>
          <a:p>
            <a:r>
              <a:rPr lang="en-US" sz="1400" b="1" dirty="0"/>
              <a:t>Chris Green</a:t>
            </a:r>
          </a:p>
          <a:p>
            <a:r>
              <a:rPr lang="en-US" sz="1400" i="1" dirty="0"/>
              <a:t>Assistant Director</a:t>
            </a:r>
          </a:p>
          <a:p>
            <a:r>
              <a:rPr lang="en-US" sz="1400" dirty="0"/>
              <a:t>Washington State Department of Commerce</a:t>
            </a:r>
          </a:p>
          <a:p>
            <a:r>
              <a:rPr lang="en-US" sz="1400" dirty="0">
                <a:effectLst/>
                <a:ea typeface="Calibri" panose="020F0502020204030204" pitchFamily="34" charset="0"/>
              </a:rPr>
              <a:t>206-256-6146 </a:t>
            </a:r>
          </a:p>
          <a:p>
            <a:r>
              <a:rPr lang="en-US" sz="1400" u="sng" dirty="0">
                <a:solidFill>
                  <a:srgbClr val="0000FF"/>
                </a:solidFill>
                <a:effectLst/>
                <a:ea typeface="Calibri" panose="020F0502020204030204" pitchFamily="34" charset="0"/>
                <a:hlinkClick r:id="rId8"/>
              </a:rPr>
              <a:t>chris.green@commerce.wa.gov</a:t>
            </a:r>
            <a:endParaRPr lang="en-US" sz="1400" dirty="0">
              <a:effectLst/>
              <a:ea typeface="Calibri" panose="020F0502020204030204" pitchFamily="34" charset="0"/>
            </a:endParaRPr>
          </a:p>
          <a:p>
            <a:endParaRPr lang="en-US" dirty="0"/>
          </a:p>
          <a:p>
            <a:r>
              <a:rPr lang="en-US" sz="1400" b="1" dirty="0"/>
              <a:t>Gary Ballew</a:t>
            </a:r>
          </a:p>
          <a:p>
            <a:r>
              <a:rPr lang="en-US" sz="1400" i="1" dirty="0"/>
              <a:t>Vice President of Economic Development</a:t>
            </a:r>
          </a:p>
          <a:p>
            <a:r>
              <a:rPr lang="en-US" sz="1400" dirty="0">
                <a:effectLst/>
                <a:ea typeface="Calibri" panose="020F0502020204030204" pitchFamily="34" charset="0"/>
              </a:rPr>
              <a:t>Greater Spokane, Inc.</a:t>
            </a:r>
          </a:p>
          <a:p>
            <a:r>
              <a:rPr lang="en-US" sz="1400" dirty="0">
                <a:effectLst/>
                <a:ea typeface="Calibri" panose="020F0502020204030204" pitchFamily="34" charset="0"/>
              </a:rPr>
              <a:t>509-321-3634</a:t>
            </a:r>
          </a:p>
          <a:p>
            <a:r>
              <a:rPr lang="en-US" sz="1400" dirty="0">
                <a:hlinkClick r:id="rId9"/>
              </a:rPr>
              <a:t>gballew@greaterspokane.org</a:t>
            </a:r>
            <a:r>
              <a:rPr lang="en-US" sz="1400" dirty="0">
                <a:latin typeface="Calibri" panose="020F0502020204030204" pitchFamily="34" charset="0"/>
              </a:rPr>
              <a:t> </a:t>
            </a:r>
            <a:endParaRPr lang="en-US" sz="1400" dirty="0"/>
          </a:p>
        </p:txBody>
      </p:sp>
    </p:spTree>
    <p:extLst>
      <p:ext uri="{BB962C8B-B14F-4D97-AF65-F5344CB8AC3E}">
        <p14:creationId xmlns:p14="http://schemas.microsoft.com/office/powerpoint/2010/main" val="181864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508000" y="513396"/>
            <a:ext cx="6347713" cy="652585"/>
          </a:xfrm>
        </p:spPr>
        <p:txBody>
          <a:bodyPr/>
          <a:lstStyle/>
          <a:p>
            <a:r>
              <a:rPr lang="en-US" dirty="0"/>
              <a:t>Introductions</a:t>
            </a:r>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449943" y="1233714"/>
            <a:ext cx="6606839" cy="5157410"/>
          </a:xfrm>
        </p:spPr>
        <p:txBody>
          <a:bodyPr>
            <a:normAutofit/>
          </a:bodyPr>
          <a:lstStyle/>
          <a:p>
            <a:r>
              <a:rPr lang="en-US" sz="1500" b="1" dirty="0"/>
              <a:t>About WEDA: </a:t>
            </a:r>
            <a:r>
              <a:rPr lang="en-US" sz="1500" dirty="0"/>
              <a:t>Washington State’s </a:t>
            </a:r>
            <a:r>
              <a:rPr lang="en-US" sz="1500" i="1" dirty="0"/>
              <a:t>only</a:t>
            </a:r>
            <a:r>
              <a:rPr lang="en-US" sz="1500" dirty="0"/>
              <a:t> trade association laser-focused on economic development. WEDA is committed to recovering, retaining, expanding and recruiting jobs and investment in Washington </a:t>
            </a:r>
          </a:p>
          <a:p>
            <a:pPr lvl="1">
              <a:spcBef>
                <a:spcPts val="0"/>
              </a:spcBef>
            </a:pPr>
            <a:endParaRPr lang="en-US" sz="1300" b="1" i="1" dirty="0"/>
          </a:p>
          <a:p>
            <a:pPr marL="571500" lvl="1" indent="-228600">
              <a:spcBef>
                <a:spcPts val="0"/>
              </a:spcBef>
              <a:buFont typeface="Arial" panose="020B0604020202020204" pitchFamily="34" charset="0"/>
              <a:buChar char="•"/>
            </a:pPr>
            <a:r>
              <a:rPr lang="en-US" sz="1300" b="1" i="1" dirty="0"/>
              <a:t>Our Strategic Goals – </a:t>
            </a:r>
            <a:r>
              <a:rPr lang="en-US" sz="1300" b="1" i="1" u="sng" dirty="0"/>
              <a:t>since COVID-19</a:t>
            </a:r>
            <a:r>
              <a:rPr lang="en-US" sz="1300" b="1" i="1" dirty="0"/>
              <a:t>: </a:t>
            </a:r>
            <a:r>
              <a:rPr lang="en-US" sz="1300" dirty="0"/>
              <a:t>Creating an imperative to empower communities across Washington with tools to recover from the COVID-19 crisis, assisting employers large and small in rebuilding, becoming globally competitive and growing jobs, while supporting an equitable economy and inclusive economic development. </a:t>
            </a:r>
          </a:p>
          <a:p>
            <a:pPr marL="571500" lvl="1" indent="-228600">
              <a:spcBef>
                <a:spcPts val="0"/>
              </a:spcBef>
              <a:buFont typeface="Arial" panose="020B0604020202020204" pitchFamily="34" charset="0"/>
              <a:buChar char="•"/>
            </a:pPr>
            <a:r>
              <a:rPr lang="en-US" sz="1300" b="1" i="1" dirty="0"/>
              <a:t>We Believe: The time is now</a:t>
            </a:r>
            <a:r>
              <a:rPr lang="en-US" sz="1300" b="1" dirty="0"/>
              <a:t> </a:t>
            </a:r>
            <a:r>
              <a:rPr lang="en-US" sz="1300" dirty="0"/>
              <a:t>to rebuild our economic vitality, increase the resiliency of our economy, and strengthen the economic development ecosystem at state, regional and local levels.</a:t>
            </a:r>
          </a:p>
          <a:p>
            <a:r>
              <a:rPr lang="en-US" sz="1500" b="1" dirty="0"/>
              <a:t>About Washington Commerce: </a:t>
            </a:r>
            <a:r>
              <a:rPr lang="en-US" sz="1500" dirty="0">
                <a:solidFill>
                  <a:schemeClr val="tx1"/>
                </a:solidFill>
              </a:rPr>
              <a:t>W</a:t>
            </a:r>
            <a:r>
              <a:rPr lang="en-US" sz="1500" b="0" i="0" dirty="0">
                <a:solidFill>
                  <a:schemeClr val="tx1"/>
                </a:solidFill>
                <a:effectLst/>
              </a:rPr>
              <a:t>ork with local governments, tribes, business and civic leaders to </a:t>
            </a:r>
            <a:r>
              <a:rPr lang="en-US" sz="1500" b="0" i="1" dirty="0">
                <a:solidFill>
                  <a:schemeClr val="tx1"/>
                </a:solidFill>
                <a:effectLst/>
              </a:rPr>
              <a:t>strengthen communities </a:t>
            </a:r>
            <a:r>
              <a:rPr lang="en-US" sz="1500" b="0" i="0" dirty="0">
                <a:solidFill>
                  <a:schemeClr val="tx1"/>
                </a:solidFill>
                <a:effectLst/>
              </a:rPr>
              <a:t>across our state</a:t>
            </a:r>
          </a:p>
          <a:p>
            <a:pPr marL="571500" lvl="1" indent="-228600">
              <a:buFont typeface="Arial" panose="020B0604020202020204" pitchFamily="34" charset="0"/>
              <a:buChar char="•"/>
            </a:pPr>
            <a:r>
              <a:rPr lang="en-US" sz="1300" dirty="0">
                <a:solidFill>
                  <a:schemeClr val="tx1"/>
                </a:solidFill>
              </a:rPr>
              <a:t>Key Sector Strategy; Business Recruitment &amp; Expansion; Small Business Services</a:t>
            </a:r>
          </a:p>
          <a:p>
            <a:r>
              <a:rPr lang="en-US" sz="1500" b="1" dirty="0"/>
              <a:t>About Greater Spokane, Inc. and the State’s Associate Development Organizations/Economic Development Councils</a:t>
            </a:r>
          </a:p>
          <a:p>
            <a:pPr marL="571500" lvl="1" indent="-228600">
              <a:buFont typeface="Arial" panose="020B0604020202020204" pitchFamily="34" charset="0"/>
              <a:buChar char="•"/>
            </a:pPr>
            <a:r>
              <a:rPr lang="en-US" sz="1300" dirty="0"/>
              <a:t>39 counties covered by 34 ADOs; public-private partnerships; conveners &amp; catalysts; cluster-driven, confidential client focus</a:t>
            </a:r>
            <a:r>
              <a:rPr lang="en-US" sz="1200" dirty="0"/>
              <a:t>		</a:t>
            </a:r>
          </a:p>
        </p:txBody>
      </p:sp>
    </p:spTree>
    <p:extLst>
      <p:ext uri="{BB962C8B-B14F-4D97-AF65-F5344CB8AC3E}">
        <p14:creationId xmlns:p14="http://schemas.microsoft.com/office/powerpoint/2010/main" val="218855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410115" y="274999"/>
            <a:ext cx="6993293" cy="807231"/>
          </a:xfrm>
        </p:spPr>
        <p:txBody>
          <a:bodyPr/>
          <a:lstStyle/>
          <a:p>
            <a:r>
              <a:rPr lang="en-US" dirty="0"/>
              <a:t>Defining Economic Development</a:t>
            </a:r>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508000" y="1035352"/>
            <a:ext cx="6797524" cy="5360610"/>
          </a:xfrm>
        </p:spPr>
        <p:txBody>
          <a:bodyPr>
            <a:noAutofit/>
          </a:bodyPr>
          <a:lstStyle/>
          <a:p>
            <a:r>
              <a:rPr lang="en-US" sz="1600" b="1" dirty="0"/>
              <a:t>No single definition for economic development, and no single strategy, policy, or program for achieving successful economic development. </a:t>
            </a:r>
          </a:p>
          <a:p>
            <a:r>
              <a:rPr lang="en-US" sz="1600" dirty="0"/>
              <a:t>Typically described in terms of objectives. </a:t>
            </a:r>
            <a:r>
              <a:rPr lang="en-US" sz="1600" b="1" dirty="0"/>
              <a:t>Most commonly described as: creation of </a:t>
            </a:r>
            <a:r>
              <a:rPr lang="en-US" sz="1600" b="1" u="sng" dirty="0"/>
              <a:t>jobs and wealth</a:t>
            </a:r>
            <a:r>
              <a:rPr lang="en-US" sz="1600" b="1" dirty="0"/>
              <a:t>, and the improvement of </a:t>
            </a:r>
            <a:r>
              <a:rPr lang="en-US" sz="1600" b="1" u="sng" dirty="0"/>
              <a:t>quality of life</a:t>
            </a:r>
            <a:r>
              <a:rPr lang="en-US" sz="1600" b="1" dirty="0"/>
              <a:t>. </a:t>
            </a:r>
          </a:p>
          <a:p>
            <a:r>
              <a:rPr lang="en-US" sz="1600" dirty="0"/>
              <a:t>Can also be described as a </a:t>
            </a:r>
            <a:r>
              <a:rPr lang="en-US" sz="1600" b="1" i="1" dirty="0"/>
              <a:t>process</a:t>
            </a:r>
            <a:r>
              <a:rPr lang="en-US" sz="1600" dirty="0"/>
              <a:t> that influences growth and restructuring of an economy to enhance the economic well being of a community. </a:t>
            </a:r>
          </a:p>
          <a:p>
            <a:r>
              <a:rPr lang="en-US" sz="1600" b="1" dirty="0"/>
              <a:t>Economic development encompasses three major areas</a:t>
            </a:r>
            <a:r>
              <a:rPr lang="en-US" sz="1600" dirty="0"/>
              <a:t>: </a:t>
            </a:r>
          </a:p>
          <a:p>
            <a:pPr marL="457200" lvl="1" indent="-228600">
              <a:spcBef>
                <a:spcPts val="0"/>
              </a:spcBef>
              <a:buFont typeface="Arial" panose="020B0604020202020204" pitchFamily="34" charset="0"/>
              <a:buChar char="•"/>
            </a:pPr>
            <a:r>
              <a:rPr lang="en-US" b="1" i="1" dirty="0"/>
              <a:t>Policies to meet broad economic objectives </a:t>
            </a:r>
            <a:r>
              <a:rPr lang="en-US" dirty="0"/>
              <a:t>including inflation control, high employment, and sustainable growth.</a:t>
            </a:r>
          </a:p>
          <a:p>
            <a:pPr marL="457200" lvl="1" indent="-228600">
              <a:spcBef>
                <a:spcPts val="0"/>
              </a:spcBef>
              <a:buFont typeface="Arial" panose="020B0604020202020204" pitchFamily="34" charset="0"/>
              <a:buChar char="•"/>
            </a:pPr>
            <a:r>
              <a:rPr lang="en-US" dirty="0"/>
              <a:t>Policies and programs to provide </a:t>
            </a:r>
            <a:r>
              <a:rPr lang="en-US" b="1" i="1" dirty="0"/>
              <a:t>services</a:t>
            </a:r>
            <a:r>
              <a:rPr lang="en-US" dirty="0"/>
              <a:t> – building infrastructure and providing assistance to the disadvantaged. </a:t>
            </a:r>
          </a:p>
          <a:p>
            <a:pPr marL="457200" lvl="1" indent="-228600">
              <a:spcBef>
                <a:spcPts val="0"/>
              </a:spcBef>
              <a:buFont typeface="Arial" panose="020B0604020202020204" pitchFamily="34" charset="0"/>
              <a:buChar char="•"/>
            </a:pPr>
            <a:r>
              <a:rPr lang="en-US" b="1" i="1" dirty="0"/>
              <a:t>Policies and programs directed at improving the business climate</a:t>
            </a:r>
            <a:r>
              <a:rPr lang="en-US" i="1" dirty="0"/>
              <a:t> </a:t>
            </a:r>
            <a:r>
              <a:rPr lang="en-US" dirty="0"/>
              <a:t>through specific efforts – business finance, marketing, neighborhood development, business retention/expansion, technology transfer, real estate development. </a:t>
            </a:r>
          </a:p>
          <a:p>
            <a:pPr marL="0" indent="0">
              <a:buNone/>
            </a:pPr>
            <a:r>
              <a:rPr lang="en-US" sz="1400" dirty="0"/>
              <a:t>From: </a:t>
            </a:r>
            <a:r>
              <a:rPr lang="en-US" sz="1400" dirty="0">
                <a:hlinkClick r:id="rId2"/>
              </a:rPr>
              <a:t>www.iedconline.org/clientuploads/Downloads/IEDC_ED_Reference_Guide.pdf</a:t>
            </a:r>
            <a:r>
              <a:rPr lang="en-US" sz="1400" dirty="0"/>
              <a:t> </a:t>
            </a:r>
          </a:p>
        </p:txBody>
      </p:sp>
    </p:spTree>
    <p:extLst>
      <p:ext uri="{BB962C8B-B14F-4D97-AF65-F5344CB8AC3E}">
        <p14:creationId xmlns:p14="http://schemas.microsoft.com/office/powerpoint/2010/main" val="222556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A1AB-2D47-4CD6-847E-B28632F80299}"/>
              </a:ext>
            </a:extLst>
          </p:cNvPr>
          <p:cNvSpPr>
            <a:spLocks noGrp="1"/>
          </p:cNvSpPr>
          <p:nvPr>
            <p:ph type="title"/>
          </p:nvPr>
        </p:nvSpPr>
        <p:spPr>
          <a:xfrm>
            <a:off x="412374" y="370312"/>
            <a:ext cx="7046260" cy="645459"/>
          </a:xfrm>
        </p:spPr>
        <p:txBody>
          <a:bodyPr/>
          <a:lstStyle/>
          <a:p>
            <a:r>
              <a:rPr lang="en-US" dirty="0"/>
              <a:t>Defining Economic Development</a:t>
            </a:r>
          </a:p>
        </p:txBody>
      </p:sp>
      <p:sp>
        <p:nvSpPr>
          <p:cNvPr id="3" name="Content Placeholder 2">
            <a:extLst>
              <a:ext uri="{FF2B5EF4-FFF2-40B4-BE49-F238E27FC236}">
                <a16:creationId xmlns:a16="http://schemas.microsoft.com/office/drawing/2014/main" id="{90E21201-4F3A-44BB-A62F-A51913225267}"/>
              </a:ext>
            </a:extLst>
          </p:cNvPr>
          <p:cNvSpPr>
            <a:spLocks noGrp="1"/>
          </p:cNvSpPr>
          <p:nvPr>
            <p:ph idx="1"/>
          </p:nvPr>
        </p:nvSpPr>
        <p:spPr>
          <a:xfrm>
            <a:off x="268939" y="1084825"/>
            <a:ext cx="7333131" cy="5333904"/>
          </a:xfrm>
        </p:spPr>
        <p:txBody>
          <a:bodyPr>
            <a:normAutofit/>
          </a:bodyPr>
          <a:lstStyle/>
          <a:p>
            <a:r>
              <a:rPr lang="en-US" dirty="0"/>
              <a:t>Harvard Professor Michael E. Porter: </a:t>
            </a:r>
            <a:r>
              <a:rPr lang="en-US" b="0" dirty="0"/>
              <a:t>long-term process of </a:t>
            </a:r>
            <a:r>
              <a:rPr lang="en-US" dirty="0"/>
              <a:t>  </a:t>
            </a:r>
            <a:r>
              <a:rPr lang="en-US" b="0" dirty="0"/>
              <a:t>building a number of interdependent microeconomic capabilities and incentives to support more advanced forms of competition. </a:t>
            </a:r>
          </a:p>
          <a:p>
            <a:r>
              <a:rPr lang="en-US" dirty="0"/>
              <a:t>Wikipedia: </a:t>
            </a:r>
            <a:r>
              <a:rPr lang="en-US" b="0" dirty="0">
                <a:solidFill>
                  <a:schemeClr val="tx1"/>
                </a:solidFill>
              </a:rPr>
              <a:t>Economic development generally refers to the sustained, concerted actions of </a:t>
            </a:r>
            <a:r>
              <a:rPr lang="en-US" b="0" dirty="0">
                <a:solidFill>
                  <a:schemeClr val="tx1"/>
                </a:solidFill>
                <a:hlinkClick r:id="rId2" tooltip="Policymakers">
                  <a:extLst>
                    <a:ext uri="{A12FA001-AC4F-418D-AE19-62706E023703}">
                      <ahyp:hlinkClr xmlns:ahyp="http://schemas.microsoft.com/office/drawing/2018/hyperlinkcolor" val="tx"/>
                    </a:ext>
                  </a:extLst>
                </a:hlinkClick>
              </a:rPr>
              <a:t>policymakers</a:t>
            </a:r>
            <a:r>
              <a:rPr lang="en-US" b="0" dirty="0">
                <a:solidFill>
                  <a:schemeClr val="tx1"/>
                </a:solidFill>
              </a:rPr>
              <a:t> and </a:t>
            </a:r>
            <a:r>
              <a:rPr lang="en-US" b="0" dirty="0">
                <a:solidFill>
                  <a:schemeClr val="tx1"/>
                </a:solidFill>
                <a:hlinkClick r:id="rId3" tooltip="Community">
                  <a:extLst>
                    <a:ext uri="{A12FA001-AC4F-418D-AE19-62706E023703}">
                      <ahyp:hlinkClr xmlns:ahyp="http://schemas.microsoft.com/office/drawing/2018/hyperlinkcolor" val="tx"/>
                    </a:ext>
                  </a:extLst>
                </a:hlinkClick>
              </a:rPr>
              <a:t>communities</a:t>
            </a:r>
            <a:r>
              <a:rPr lang="en-US" b="0" dirty="0">
                <a:solidFill>
                  <a:schemeClr val="tx1"/>
                </a:solidFill>
              </a:rPr>
              <a:t> that promote the </a:t>
            </a:r>
            <a:r>
              <a:rPr lang="en-US" b="0" dirty="0">
                <a:solidFill>
                  <a:schemeClr val="tx1"/>
                </a:solidFill>
                <a:hlinkClick r:id="rId4" tooltip="Standard of living">
                  <a:extLst>
                    <a:ext uri="{A12FA001-AC4F-418D-AE19-62706E023703}">
                      <ahyp:hlinkClr xmlns:ahyp="http://schemas.microsoft.com/office/drawing/2018/hyperlinkcolor" val="tx"/>
                    </a:ext>
                  </a:extLst>
                </a:hlinkClick>
              </a:rPr>
              <a:t>standard of living</a:t>
            </a:r>
            <a:r>
              <a:rPr lang="en-US" b="0" dirty="0">
                <a:solidFill>
                  <a:schemeClr val="tx1"/>
                </a:solidFill>
              </a:rPr>
              <a:t> and </a:t>
            </a:r>
            <a:r>
              <a:rPr lang="en-US" b="0" dirty="0">
                <a:solidFill>
                  <a:schemeClr val="tx1"/>
                </a:solidFill>
                <a:hlinkClick r:id="rId5" tooltip="Economic expansion">
                  <a:extLst>
                    <a:ext uri="{A12FA001-AC4F-418D-AE19-62706E023703}">
                      <ahyp:hlinkClr xmlns:ahyp="http://schemas.microsoft.com/office/drawing/2018/hyperlinkcolor" val="tx"/>
                    </a:ext>
                  </a:extLst>
                </a:hlinkClick>
              </a:rPr>
              <a:t>economic health</a:t>
            </a:r>
            <a:r>
              <a:rPr lang="en-US" b="0" dirty="0">
                <a:solidFill>
                  <a:schemeClr val="tx1"/>
                </a:solidFill>
              </a:rPr>
              <a:t> of a specific area. Such actions can involve multiple areas including development of </a:t>
            </a:r>
            <a:r>
              <a:rPr lang="en-US" b="0" dirty="0">
                <a:solidFill>
                  <a:schemeClr val="tx1"/>
                </a:solidFill>
                <a:hlinkClick r:id="rId6" tooltip="Human capital">
                  <a:extLst>
                    <a:ext uri="{A12FA001-AC4F-418D-AE19-62706E023703}">
                      <ahyp:hlinkClr xmlns:ahyp="http://schemas.microsoft.com/office/drawing/2018/hyperlinkcolor" val="tx"/>
                    </a:ext>
                  </a:extLst>
                </a:hlinkClick>
              </a:rPr>
              <a:t>human capital</a:t>
            </a:r>
            <a:r>
              <a:rPr lang="en-US" b="0" dirty="0">
                <a:solidFill>
                  <a:schemeClr val="tx1"/>
                </a:solidFill>
              </a:rPr>
              <a:t>, </a:t>
            </a:r>
            <a:r>
              <a:rPr lang="en-US" b="0" dirty="0">
                <a:solidFill>
                  <a:schemeClr val="tx1"/>
                </a:solidFill>
                <a:hlinkClick r:id="rId7" tooltip="Critical infrastructure">
                  <a:extLst>
                    <a:ext uri="{A12FA001-AC4F-418D-AE19-62706E023703}">
                      <ahyp:hlinkClr xmlns:ahyp="http://schemas.microsoft.com/office/drawing/2018/hyperlinkcolor" val="tx"/>
                    </a:ext>
                  </a:extLst>
                </a:hlinkClick>
              </a:rPr>
              <a:t>critical infrastructure</a:t>
            </a:r>
            <a:r>
              <a:rPr lang="en-US" b="0" dirty="0">
                <a:solidFill>
                  <a:schemeClr val="tx1"/>
                </a:solidFill>
              </a:rPr>
              <a:t>, regional </a:t>
            </a:r>
            <a:r>
              <a:rPr lang="en-US" b="0" dirty="0">
                <a:solidFill>
                  <a:schemeClr val="tx1"/>
                </a:solidFill>
                <a:hlinkClick r:id="rId8" tooltip="Competitiveness">
                  <a:extLst>
                    <a:ext uri="{A12FA001-AC4F-418D-AE19-62706E023703}">
                      <ahyp:hlinkClr xmlns:ahyp="http://schemas.microsoft.com/office/drawing/2018/hyperlinkcolor" val="tx"/>
                    </a:ext>
                  </a:extLst>
                </a:hlinkClick>
              </a:rPr>
              <a:t>competitiveness</a:t>
            </a:r>
            <a:r>
              <a:rPr lang="en-US" b="0" dirty="0">
                <a:solidFill>
                  <a:schemeClr val="tx1"/>
                </a:solidFill>
              </a:rPr>
              <a:t>, </a:t>
            </a:r>
            <a:r>
              <a:rPr lang="en-US" b="0" dirty="0">
                <a:solidFill>
                  <a:schemeClr val="tx1"/>
                </a:solidFill>
                <a:hlinkClick r:id="rId9" tooltip="Environmental sustainability">
                  <a:extLst>
                    <a:ext uri="{A12FA001-AC4F-418D-AE19-62706E023703}">
                      <ahyp:hlinkClr xmlns:ahyp="http://schemas.microsoft.com/office/drawing/2018/hyperlinkcolor" val="tx"/>
                    </a:ext>
                  </a:extLst>
                </a:hlinkClick>
              </a:rPr>
              <a:t>environmental sustainability</a:t>
            </a:r>
            <a:r>
              <a:rPr lang="en-US" b="0" dirty="0">
                <a:solidFill>
                  <a:schemeClr val="tx1"/>
                </a:solidFill>
              </a:rPr>
              <a:t>, </a:t>
            </a:r>
            <a:r>
              <a:rPr lang="en-US" b="0" dirty="0">
                <a:solidFill>
                  <a:schemeClr val="tx1"/>
                </a:solidFill>
                <a:hlinkClick r:id="rId10" tooltip="Social inclusion">
                  <a:extLst>
                    <a:ext uri="{A12FA001-AC4F-418D-AE19-62706E023703}">
                      <ahyp:hlinkClr xmlns:ahyp="http://schemas.microsoft.com/office/drawing/2018/hyperlinkcolor" val="tx"/>
                    </a:ext>
                  </a:extLst>
                </a:hlinkClick>
              </a:rPr>
              <a:t>social inclusion</a:t>
            </a:r>
            <a:r>
              <a:rPr lang="en-US" b="0" dirty="0">
                <a:solidFill>
                  <a:schemeClr val="tx1"/>
                </a:solidFill>
              </a:rPr>
              <a:t>, </a:t>
            </a:r>
            <a:r>
              <a:rPr lang="en-US" b="0" dirty="0">
                <a:solidFill>
                  <a:schemeClr val="tx1"/>
                </a:solidFill>
                <a:hlinkClick r:id="rId11" tooltip="Health">
                  <a:extLst>
                    <a:ext uri="{A12FA001-AC4F-418D-AE19-62706E023703}">
                      <ahyp:hlinkClr xmlns:ahyp="http://schemas.microsoft.com/office/drawing/2018/hyperlinkcolor" val="tx"/>
                    </a:ext>
                  </a:extLst>
                </a:hlinkClick>
              </a:rPr>
              <a:t>health</a:t>
            </a:r>
            <a:r>
              <a:rPr lang="en-US" b="0" dirty="0">
                <a:solidFill>
                  <a:schemeClr val="tx1"/>
                </a:solidFill>
              </a:rPr>
              <a:t>, </a:t>
            </a:r>
            <a:r>
              <a:rPr lang="en-US" b="0" dirty="0">
                <a:solidFill>
                  <a:schemeClr val="tx1"/>
                </a:solidFill>
                <a:hlinkClick r:id="rId12" tooltip="Safety">
                  <a:extLst>
                    <a:ext uri="{A12FA001-AC4F-418D-AE19-62706E023703}">
                      <ahyp:hlinkClr xmlns:ahyp="http://schemas.microsoft.com/office/drawing/2018/hyperlinkcolor" val="tx"/>
                    </a:ext>
                  </a:extLst>
                </a:hlinkClick>
              </a:rPr>
              <a:t>safety</a:t>
            </a:r>
            <a:r>
              <a:rPr lang="en-US" b="0" dirty="0">
                <a:solidFill>
                  <a:schemeClr val="tx1"/>
                </a:solidFill>
              </a:rPr>
              <a:t>, </a:t>
            </a:r>
            <a:r>
              <a:rPr lang="en-US" b="0" dirty="0">
                <a:solidFill>
                  <a:schemeClr val="tx1"/>
                </a:solidFill>
                <a:hlinkClick r:id="rId13" tooltip="Literacy">
                  <a:extLst>
                    <a:ext uri="{A12FA001-AC4F-418D-AE19-62706E023703}">
                      <ahyp:hlinkClr xmlns:ahyp="http://schemas.microsoft.com/office/drawing/2018/hyperlinkcolor" val="tx"/>
                    </a:ext>
                  </a:extLst>
                </a:hlinkClick>
              </a:rPr>
              <a:t>literacy</a:t>
            </a:r>
            <a:r>
              <a:rPr lang="en-US" b="0" dirty="0">
                <a:solidFill>
                  <a:schemeClr val="tx1"/>
                </a:solidFill>
              </a:rPr>
              <a:t>, and other initiatives. </a:t>
            </a:r>
          </a:p>
          <a:p>
            <a:r>
              <a:rPr lang="en-US" b="1" dirty="0"/>
              <a:t>Main goal: </a:t>
            </a:r>
            <a:r>
              <a:rPr lang="en-US" dirty="0"/>
              <a:t>improving the economic well being of a community through efforts that entail job creation, job retention, tax base enhancements and quality of life. </a:t>
            </a:r>
          </a:p>
          <a:p>
            <a:r>
              <a:rPr lang="en-US" dirty="0"/>
              <a:t>Communities differ in their geographic and political strengths and weaknesses. </a:t>
            </a:r>
            <a:r>
              <a:rPr lang="en-US" b="1" i="1" dirty="0"/>
              <a:t>Each community will have a unique set of challenges and strategies for economic development. </a:t>
            </a:r>
            <a:endParaRPr lang="en-US" dirty="0"/>
          </a:p>
          <a:p>
            <a:endParaRPr lang="en-US" sz="1800" b="0" dirty="0"/>
          </a:p>
          <a:p>
            <a:endParaRPr lang="en-US" dirty="0"/>
          </a:p>
        </p:txBody>
      </p:sp>
    </p:spTree>
    <p:extLst>
      <p:ext uri="{BB962C8B-B14F-4D97-AF65-F5344CB8AC3E}">
        <p14:creationId xmlns:p14="http://schemas.microsoft.com/office/powerpoint/2010/main" val="1380876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481577" y="316775"/>
            <a:ext cx="6993293" cy="807231"/>
          </a:xfrm>
        </p:spPr>
        <p:txBody>
          <a:bodyPr>
            <a:normAutofit fontScale="90000"/>
          </a:bodyPr>
          <a:lstStyle/>
          <a:p>
            <a:r>
              <a:rPr lang="en-US" dirty="0"/>
              <a:t>Limitations on Economic Development in Washington</a:t>
            </a:r>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308341" y="1392468"/>
            <a:ext cx="6797524" cy="5526008"/>
          </a:xfrm>
        </p:spPr>
        <p:txBody>
          <a:bodyPr>
            <a:noAutofit/>
          </a:bodyPr>
          <a:lstStyle/>
          <a:p>
            <a:pPr algn="l"/>
            <a:r>
              <a:rPr lang="en-US" sz="1500" b="0" i="0" dirty="0">
                <a:solidFill>
                  <a:schemeClr val="tx1"/>
                </a:solidFill>
                <a:effectLst/>
                <a:latin typeface="Cabin"/>
              </a:rPr>
              <a:t>Due to strict limitations in the Washington State Constitution, governments in Washington State have very few avenues open for direct participation in private economic development projects. </a:t>
            </a:r>
          </a:p>
          <a:p>
            <a:pPr algn="l"/>
            <a:r>
              <a:rPr lang="en-US" sz="1500" b="1" i="1" dirty="0">
                <a:solidFill>
                  <a:schemeClr val="tx1"/>
                </a:solidFill>
                <a:effectLst/>
                <a:latin typeface="Cabin"/>
              </a:rPr>
              <a:t>State of Washington is one of the more restrictive in the nation </a:t>
            </a:r>
            <a:r>
              <a:rPr lang="en-US" sz="1500" b="1" i="1" dirty="0">
                <a:solidFill>
                  <a:schemeClr val="tx1"/>
                </a:solidFill>
                <a:latin typeface="Cabin"/>
              </a:rPr>
              <a:t>on how </a:t>
            </a:r>
            <a:r>
              <a:rPr lang="en-US" sz="1500" b="1" i="1" dirty="0">
                <a:solidFill>
                  <a:schemeClr val="tx1"/>
                </a:solidFill>
                <a:effectLst/>
                <a:latin typeface="Cabin"/>
              </a:rPr>
              <a:t>public funds may be used to attract private investment.</a:t>
            </a:r>
          </a:p>
          <a:p>
            <a:pPr algn="l"/>
            <a:r>
              <a:rPr lang="en-US" sz="1500" b="0" i="0" dirty="0">
                <a:solidFill>
                  <a:schemeClr val="tx1"/>
                </a:solidFill>
                <a:effectLst/>
                <a:latin typeface="Cabin"/>
              </a:rPr>
              <a:t>Potential legal issues regarding the loaning or gifting of public funds. Under Article 8, Section 7 of the Washington State Constitution, a city or county </a:t>
            </a:r>
            <a:r>
              <a:rPr lang="en-US" sz="1500" b="0" i="0" u="sng" dirty="0">
                <a:solidFill>
                  <a:schemeClr val="tx1"/>
                </a:solidFill>
                <a:effectLst/>
                <a:latin typeface="Cabin"/>
              </a:rPr>
              <a:t>may not directly give or loan money to private businesses for economic development</a:t>
            </a:r>
            <a:r>
              <a:rPr lang="en-US" sz="1500" b="0" i="0" dirty="0">
                <a:solidFill>
                  <a:schemeClr val="tx1"/>
                </a:solidFill>
                <a:effectLst/>
                <a:latin typeface="Cabin"/>
              </a:rPr>
              <a:t>. Specifically, Article 8, Section 7 of the state constitution provides: </a:t>
            </a:r>
          </a:p>
          <a:p>
            <a:pPr marL="0" indent="0" algn="l">
              <a:buNone/>
              <a:tabLst>
                <a:tab pos="628650" algn="l"/>
              </a:tabLst>
            </a:pPr>
            <a:r>
              <a:rPr lang="en-US" sz="1500" dirty="0">
                <a:solidFill>
                  <a:schemeClr val="tx1"/>
                </a:solidFill>
                <a:latin typeface="Cabin"/>
              </a:rPr>
              <a:t>	</a:t>
            </a:r>
            <a:r>
              <a:rPr lang="en-US" sz="1500" b="0" i="1" dirty="0">
                <a:solidFill>
                  <a:schemeClr val="tx1"/>
                </a:solidFill>
                <a:effectLst/>
                <a:latin typeface="Cabin"/>
              </a:rPr>
              <a:t>No county, city, town or other municipal corporation shall hereafter give 	any money, property, or loan its money, or credit to or in aid of any 	individual, association, company or corporation, except for the necessary 	support of the poor and infirm.</a:t>
            </a:r>
          </a:p>
          <a:p>
            <a:r>
              <a:rPr lang="en-US" sz="1500" b="0" i="0" dirty="0">
                <a:solidFill>
                  <a:schemeClr val="tx1"/>
                </a:solidFill>
                <a:effectLst/>
                <a:latin typeface="Cabin"/>
              </a:rPr>
              <a:t>This constitutional provision, which is found in many state constitutions, has been interpreted in numerous cases and generally has been interpreted very narrowly in regard to allowable uses of public funds to aid private businesses or corporations. </a:t>
            </a:r>
          </a:p>
          <a:p>
            <a:r>
              <a:rPr lang="en-US" sz="1500" b="1" i="1" dirty="0">
                <a:solidFill>
                  <a:schemeClr val="tx1"/>
                </a:solidFill>
                <a:latin typeface="Cabin"/>
              </a:rPr>
              <a:t>Some exceptions during COVID-19 due to emergency status. </a:t>
            </a:r>
            <a:r>
              <a:rPr lang="en-US" sz="1500" dirty="0">
                <a:solidFill>
                  <a:schemeClr val="tx1"/>
                </a:solidFill>
                <a:latin typeface="Cabin"/>
              </a:rPr>
              <a:t>Washington Attorney General Opinions (March 17, 2020 and April 6, 2020) </a:t>
            </a:r>
            <a:endParaRPr lang="en-US" sz="1500" b="1" dirty="0">
              <a:solidFill>
                <a:schemeClr val="tx1"/>
              </a:solidFill>
            </a:endParaRPr>
          </a:p>
        </p:txBody>
      </p:sp>
    </p:spTree>
    <p:extLst>
      <p:ext uri="{BB962C8B-B14F-4D97-AF65-F5344CB8AC3E}">
        <p14:creationId xmlns:p14="http://schemas.microsoft.com/office/powerpoint/2010/main" val="125715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396725" y="424177"/>
            <a:ext cx="6831390" cy="1050388"/>
          </a:xfrm>
        </p:spPr>
        <p:txBody>
          <a:bodyPr>
            <a:normAutofit fontScale="90000"/>
          </a:bodyPr>
          <a:lstStyle/>
          <a:p>
            <a:r>
              <a:rPr lang="en-US" sz="4000" dirty="0"/>
              <a:t>Many Partners in the Economic Development Ecosystem  </a:t>
            </a:r>
            <a:br>
              <a:rPr lang="en-US" dirty="0"/>
            </a:br>
            <a:endParaRPr lang="en-US" dirty="0"/>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508000" y="1403049"/>
            <a:ext cx="6957181" cy="5249332"/>
          </a:xfrm>
        </p:spPr>
        <p:txBody>
          <a:bodyPr>
            <a:normAutofit fontScale="32500" lnSpcReduction="20000"/>
          </a:bodyPr>
          <a:lstStyle/>
          <a:p>
            <a:endParaRPr lang="en-US" sz="4000" dirty="0">
              <a:solidFill>
                <a:schemeClr val="tx1"/>
              </a:solidFill>
            </a:endParaRPr>
          </a:p>
          <a:p>
            <a:r>
              <a:rPr lang="en-US" sz="4000" dirty="0">
                <a:solidFill>
                  <a:schemeClr val="tx1"/>
                </a:solidFill>
              </a:rPr>
              <a:t>Washington State Department of Commerce, including Industry Sector Leads</a:t>
            </a:r>
          </a:p>
          <a:p>
            <a:r>
              <a:rPr lang="en-US" sz="4000" dirty="0">
                <a:solidFill>
                  <a:schemeClr val="tx1"/>
                </a:solidFill>
              </a:rPr>
              <a:t>Other State &amp; Federal Agencies</a:t>
            </a:r>
          </a:p>
          <a:p>
            <a:r>
              <a:rPr lang="en-US" sz="4000" dirty="0">
                <a:solidFill>
                  <a:schemeClr val="tx1"/>
                </a:solidFill>
              </a:rPr>
              <a:t>Associate Development Organizations/Economic Development Councils </a:t>
            </a:r>
          </a:p>
          <a:p>
            <a:r>
              <a:rPr lang="en-US" sz="4000" dirty="0">
                <a:solidFill>
                  <a:schemeClr val="tx1"/>
                </a:solidFill>
              </a:rPr>
              <a:t>Ports (some are Associate Development Organizations)</a:t>
            </a:r>
          </a:p>
          <a:p>
            <a:r>
              <a:rPr lang="en-US" sz="4000" dirty="0">
                <a:solidFill>
                  <a:schemeClr val="tx1"/>
                </a:solidFill>
              </a:rPr>
              <a:t>Counties</a:t>
            </a:r>
          </a:p>
          <a:p>
            <a:r>
              <a:rPr lang="en-US" sz="4000" dirty="0">
                <a:solidFill>
                  <a:schemeClr val="tx1"/>
                </a:solidFill>
              </a:rPr>
              <a:t>Cities</a:t>
            </a:r>
          </a:p>
          <a:p>
            <a:r>
              <a:rPr lang="en-US" sz="4000" dirty="0">
                <a:solidFill>
                  <a:schemeClr val="tx1"/>
                </a:solidFill>
              </a:rPr>
              <a:t>Tribes</a:t>
            </a:r>
          </a:p>
          <a:p>
            <a:r>
              <a:rPr lang="en-US" sz="4000" dirty="0">
                <a:solidFill>
                  <a:schemeClr val="tx1"/>
                </a:solidFill>
              </a:rPr>
              <a:t>Universities</a:t>
            </a:r>
          </a:p>
          <a:p>
            <a:r>
              <a:rPr lang="en-US" sz="4000" dirty="0">
                <a:solidFill>
                  <a:schemeClr val="tx1"/>
                </a:solidFill>
              </a:rPr>
              <a:t>Workforce development partners</a:t>
            </a:r>
          </a:p>
          <a:p>
            <a:r>
              <a:rPr lang="en-US" sz="4000" dirty="0">
                <a:solidFill>
                  <a:schemeClr val="tx1"/>
                </a:solidFill>
              </a:rPr>
              <a:t>State industry cluster/trade associations (AFA, WTIA, LSW, WA Maritime Blue)</a:t>
            </a:r>
          </a:p>
          <a:p>
            <a:r>
              <a:rPr lang="en-US" sz="4000" dirty="0">
                <a:solidFill>
                  <a:schemeClr val="tx1"/>
                </a:solidFill>
              </a:rPr>
              <a:t>Association of Washington Business, Washington Roundtable, local Chambers of Commerce, private businesses, banks and Community Develop. Financial Institutions </a:t>
            </a:r>
          </a:p>
          <a:p>
            <a:r>
              <a:rPr lang="en-US" sz="4000" dirty="0">
                <a:solidFill>
                  <a:schemeClr val="tx1"/>
                </a:solidFill>
              </a:rPr>
              <a:t>Washington Small Business Development Center and US Small Business Administration</a:t>
            </a:r>
          </a:p>
          <a:p>
            <a:r>
              <a:rPr lang="en-US" sz="4000" dirty="0">
                <a:solidFill>
                  <a:schemeClr val="tx1"/>
                </a:solidFill>
              </a:rPr>
              <a:t>Utilities &amp; Railroads</a:t>
            </a:r>
          </a:p>
          <a:p>
            <a:r>
              <a:rPr lang="en-US" sz="4000" dirty="0">
                <a:solidFill>
                  <a:schemeClr val="tx1"/>
                </a:solidFill>
              </a:rPr>
              <a:t>Other coalitions/regional EDOs/Economic Development Districts/MPOs</a:t>
            </a:r>
          </a:p>
          <a:p>
            <a:r>
              <a:rPr lang="en-US" sz="4000" dirty="0">
                <a:solidFill>
                  <a:schemeClr val="tx1"/>
                </a:solidFill>
              </a:rPr>
              <a:t>Labor partners</a:t>
            </a:r>
          </a:p>
          <a:p>
            <a:r>
              <a:rPr lang="en-US" sz="4000" b="1" i="1" dirty="0">
                <a:solidFill>
                  <a:schemeClr val="tx1"/>
                </a:solidFill>
              </a:rPr>
              <a:t>And many more: </a:t>
            </a:r>
            <a:r>
              <a:rPr lang="en-US" sz="4000" dirty="0">
                <a:solidFill>
                  <a:schemeClr val="tx1"/>
                </a:solidFill>
              </a:rPr>
              <a:t>Visitor &amp; Convention Bureaus, redevelopment agencies,          Impact Washington, incubators</a:t>
            </a:r>
          </a:p>
        </p:txBody>
      </p:sp>
    </p:spTree>
    <p:extLst>
      <p:ext uri="{BB962C8B-B14F-4D97-AF65-F5344CB8AC3E}">
        <p14:creationId xmlns:p14="http://schemas.microsoft.com/office/powerpoint/2010/main" val="223289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507999" y="164123"/>
            <a:ext cx="6686075" cy="572291"/>
          </a:xfrm>
        </p:spPr>
        <p:txBody>
          <a:bodyPr>
            <a:normAutofit fontScale="90000"/>
          </a:bodyPr>
          <a:lstStyle/>
          <a:p>
            <a:r>
              <a:rPr lang="en-US" dirty="0"/>
              <a:t>Economic Development Strategies</a:t>
            </a:r>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507999" y="667657"/>
            <a:ext cx="7082971" cy="6120191"/>
          </a:xfrm>
        </p:spPr>
        <p:txBody>
          <a:bodyPr>
            <a:noAutofit/>
          </a:bodyPr>
          <a:lstStyle/>
          <a:p>
            <a:r>
              <a:rPr lang="en-US" sz="1300" b="1" dirty="0"/>
              <a:t>Business Retention/Recovery &amp; Expansion - </a:t>
            </a:r>
            <a:r>
              <a:rPr lang="en-US" sz="1300" b="1" i="1" dirty="0"/>
              <a:t>#1 economic development activity</a:t>
            </a:r>
          </a:p>
          <a:p>
            <a:r>
              <a:rPr lang="en-US" sz="1300" b="1" dirty="0"/>
              <a:t>Business Recruitment/Site Selection</a:t>
            </a:r>
          </a:p>
          <a:p>
            <a:r>
              <a:rPr lang="en-US" sz="1300" b="1" dirty="0"/>
              <a:t>Industry Clusters</a:t>
            </a:r>
          </a:p>
          <a:p>
            <a:r>
              <a:rPr lang="en-US" sz="1300" b="1" dirty="0"/>
              <a:t>Small Business Development</a:t>
            </a:r>
          </a:p>
          <a:p>
            <a:r>
              <a:rPr lang="en-US" sz="1300" dirty="0"/>
              <a:t>Entrepreneurship/Venture Capital </a:t>
            </a:r>
          </a:p>
          <a:p>
            <a:r>
              <a:rPr lang="en-US" sz="1300" dirty="0"/>
              <a:t>Economic Development Finance</a:t>
            </a:r>
          </a:p>
          <a:p>
            <a:r>
              <a:rPr lang="en-US" sz="1300" dirty="0"/>
              <a:t>Incentives</a:t>
            </a:r>
          </a:p>
          <a:p>
            <a:r>
              <a:rPr lang="en-US" sz="1300" dirty="0"/>
              <a:t>Downtown Development</a:t>
            </a:r>
          </a:p>
          <a:p>
            <a:r>
              <a:rPr lang="en-US" sz="1300" dirty="0"/>
              <a:t>E-Commerce</a:t>
            </a:r>
          </a:p>
          <a:p>
            <a:r>
              <a:rPr lang="en-US" sz="1300" dirty="0"/>
              <a:t>Infrastructure </a:t>
            </a:r>
          </a:p>
          <a:p>
            <a:r>
              <a:rPr lang="en-US" sz="1300" dirty="0"/>
              <a:t>Real Estate Redevelopment</a:t>
            </a:r>
          </a:p>
          <a:p>
            <a:r>
              <a:rPr lang="en-US" sz="1300" dirty="0"/>
              <a:t>Economic Development Marketing/Shop Local Campaigns</a:t>
            </a:r>
          </a:p>
          <a:p>
            <a:r>
              <a:rPr lang="en-US" sz="1300" dirty="0"/>
              <a:t>Rural Economic Development </a:t>
            </a:r>
          </a:p>
          <a:p>
            <a:r>
              <a:rPr lang="en-US" sz="1300" dirty="0"/>
              <a:t>Tourism</a:t>
            </a:r>
          </a:p>
          <a:p>
            <a:r>
              <a:rPr lang="en-US" sz="1300" dirty="0"/>
              <a:t>Neighborhood Economic/Community Development</a:t>
            </a:r>
          </a:p>
          <a:p>
            <a:r>
              <a:rPr lang="en-US" sz="1300" dirty="0"/>
              <a:t>Export/Trade Development</a:t>
            </a:r>
          </a:p>
          <a:p>
            <a:r>
              <a:rPr lang="en-US" sz="1300" dirty="0"/>
              <a:t>Workforce Development</a:t>
            </a:r>
          </a:p>
          <a:p>
            <a:r>
              <a:rPr lang="en-US" sz="1300" dirty="0"/>
              <a:t>Other: Regulatory/Business Climate Improvements, Quality of Life,                        Smart Growth, Sustainable Development, Brownfields</a:t>
            </a:r>
          </a:p>
          <a:p>
            <a:endParaRPr lang="en-US" sz="1300" dirty="0"/>
          </a:p>
        </p:txBody>
      </p:sp>
      <p:pic>
        <p:nvPicPr>
          <p:cNvPr id="2054" name="Picture 6" descr="Business meeting being held in skyscraper">
            <a:extLst>
              <a:ext uri="{FF2B5EF4-FFF2-40B4-BE49-F238E27FC236}">
                <a16:creationId xmlns:a16="http://schemas.microsoft.com/office/drawing/2014/main" id="{42CBF270-A5DD-4A33-B59D-A412F0655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331" y="1714201"/>
            <a:ext cx="3101219" cy="19554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tartup Washington">
            <a:extLst>
              <a:ext uri="{FF2B5EF4-FFF2-40B4-BE49-F238E27FC236}">
                <a16:creationId xmlns:a16="http://schemas.microsoft.com/office/drawing/2014/main" id="{8EC9090F-45F7-4BAB-8617-1BEB5B336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784" y="4507895"/>
            <a:ext cx="285750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98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533470" y="368070"/>
            <a:ext cx="6523463" cy="802262"/>
          </a:xfrm>
        </p:spPr>
        <p:txBody>
          <a:bodyPr>
            <a:normAutofit fontScale="90000"/>
          </a:bodyPr>
          <a:lstStyle/>
          <a:p>
            <a:r>
              <a:rPr lang="en-US" dirty="0"/>
              <a:t>Common Local Government Economic Development Strategies</a:t>
            </a:r>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677437" y="1465943"/>
            <a:ext cx="6632925" cy="5229981"/>
          </a:xfrm>
        </p:spPr>
        <p:txBody>
          <a:bodyPr>
            <a:noAutofit/>
          </a:bodyPr>
          <a:lstStyle/>
          <a:p>
            <a:r>
              <a:rPr lang="en-US" sz="1400" b="1" dirty="0"/>
              <a:t>Infrastructure Development </a:t>
            </a:r>
            <a:r>
              <a:rPr lang="en-US" sz="1400" b="1" i="1" dirty="0"/>
              <a:t>- #1 economic development tool in Washington State</a:t>
            </a:r>
            <a:endParaRPr lang="en-US" sz="1400" i="1" dirty="0"/>
          </a:p>
          <a:p>
            <a:pPr marL="428625" indent="-171450">
              <a:buFont typeface="Arial" panose="020B0604020202020204" pitchFamily="34" charset="0"/>
              <a:buChar char="•"/>
            </a:pPr>
            <a:r>
              <a:rPr lang="en-US" sz="1400" dirty="0"/>
              <a:t>Infrastructure may be in advance – “build it and they will come”</a:t>
            </a:r>
          </a:p>
          <a:p>
            <a:pPr marL="428625" indent="-171450">
              <a:buFont typeface="Arial" panose="020B0604020202020204" pitchFamily="34" charset="0"/>
              <a:buChar char="•"/>
            </a:pPr>
            <a:r>
              <a:rPr lang="en-US" sz="1400" dirty="0"/>
              <a:t>In response to an opportunity/project but will support other development</a:t>
            </a:r>
          </a:p>
          <a:p>
            <a:pPr marL="428625" indent="-171450">
              <a:buFont typeface="Arial" panose="020B0604020202020204" pitchFamily="34" charset="0"/>
              <a:buChar char="•"/>
            </a:pPr>
            <a:r>
              <a:rPr lang="en-US" sz="1400" dirty="0"/>
              <a:t>Capacity building</a:t>
            </a:r>
          </a:p>
          <a:p>
            <a:pPr marL="428625" indent="-171450">
              <a:buFont typeface="Arial" panose="020B0604020202020204" pitchFamily="34" charset="0"/>
              <a:buChar char="•"/>
            </a:pPr>
            <a:r>
              <a:rPr lang="en-US" sz="1400" dirty="0"/>
              <a:t>CERB/PWTF/LRF/EDA/.09 – working on TIF</a:t>
            </a:r>
          </a:p>
          <a:p>
            <a:r>
              <a:rPr lang="en-US" sz="1400" b="1" dirty="0"/>
              <a:t>Permit Streamlining/Permit Assistance</a:t>
            </a:r>
            <a:endParaRPr lang="en-US" sz="1400" dirty="0"/>
          </a:p>
          <a:p>
            <a:pPr marL="428625" indent="-171450">
              <a:buFont typeface="Arial" panose="020B0604020202020204" pitchFamily="34" charset="0"/>
              <a:buChar char="•"/>
            </a:pPr>
            <a:r>
              <a:rPr lang="en-US" sz="1400" dirty="0"/>
              <a:t>Streamlining often identifies bottlenecks in process and removes</a:t>
            </a:r>
          </a:p>
          <a:p>
            <a:pPr marL="428625" indent="-171450">
              <a:buFont typeface="Arial" panose="020B0604020202020204" pitchFamily="34" charset="0"/>
              <a:buChar char="•"/>
            </a:pPr>
            <a:r>
              <a:rPr lang="en-US" sz="1400" dirty="0"/>
              <a:t>Assistance helps proposed development meet codes</a:t>
            </a:r>
          </a:p>
          <a:p>
            <a:pPr marL="428625" indent="-171450">
              <a:buFont typeface="Arial" panose="020B0604020202020204" pitchFamily="34" charset="0"/>
              <a:buChar char="•"/>
            </a:pPr>
            <a:r>
              <a:rPr lang="en-US" sz="1400" dirty="0"/>
              <a:t>Still have to meet all the rules</a:t>
            </a:r>
          </a:p>
          <a:p>
            <a:r>
              <a:rPr lang="en-US" sz="1400" b="1" dirty="0"/>
              <a:t>Code Alignment</a:t>
            </a:r>
            <a:endParaRPr lang="en-US" sz="1400" dirty="0"/>
          </a:p>
          <a:p>
            <a:pPr marL="428625" indent="-171450">
              <a:buFont typeface="Arial" panose="020B0604020202020204" pitchFamily="34" charset="0"/>
              <a:buChar char="•"/>
            </a:pPr>
            <a:r>
              <a:rPr lang="en-US" sz="1400" dirty="0"/>
              <a:t>Make sure local government goals align with local government codes</a:t>
            </a:r>
          </a:p>
          <a:p>
            <a:r>
              <a:rPr lang="en-US" sz="1400" b="1" dirty="0"/>
              <a:t>Downtown Revitalization</a:t>
            </a:r>
            <a:endParaRPr lang="en-US" sz="1400" dirty="0"/>
          </a:p>
          <a:p>
            <a:pPr marL="428625" indent="-171450">
              <a:buFont typeface="Arial" panose="020B0604020202020204" pitchFamily="34" charset="0"/>
              <a:buChar char="•"/>
            </a:pPr>
            <a:r>
              <a:rPr lang="en-US" sz="1400" dirty="0"/>
              <a:t>Most municipalities take action to encourage investments in their downtown</a:t>
            </a:r>
          </a:p>
          <a:p>
            <a:pPr marL="428625" indent="-171450">
              <a:buFont typeface="Arial" panose="020B0604020202020204" pitchFamily="34" charset="0"/>
              <a:buChar char="•"/>
            </a:pPr>
            <a:endParaRPr lang="en-US" sz="900" dirty="0"/>
          </a:p>
          <a:p>
            <a:pPr marL="428625" indent="-171450">
              <a:buFont typeface="Arial" panose="020B0604020202020204" pitchFamily="34" charset="0"/>
              <a:buChar char="•"/>
            </a:pPr>
            <a:endParaRPr lang="en-US" sz="825" dirty="0"/>
          </a:p>
          <a:p>
            <a:pPr indent="0">
              <a:buNone/>
            </a:pPr>
            <a:endParaRPr lang="en-US" sz="975" dirty="0"/>
          </a:p>
        </p:txBody>
      </p:sp>
    </p:spTree>
    <p:extLst>
      <p:ext uri="{BB962C8B-B14F-4D97-AF65-F5344CB8AC3E}">
        <p14:creationId xmlns:p14="http://schemas.microsoft.com/office/powerpoint/2010/main" val="183602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0391-A86A-4F8C-91E5-D5C2A370BF61}"/>
              </a:ext>
            </a:extLst>
          </p:cNvPr>
          <p:cNvSpPr>
            <a:spLocks noGrp="1"/>
          </p:cNvSpPr>
          <p:nvPr>
            <p:ph type="title"/>
          </p:nvPr>
        </p:nvSpPr>
        <p:spPr>
          <a:xfrm>
            <a:off x="385838" y="286723"/>
            <a:ext cx="7177314" cy="807231"/>
          </a:xfrm>
        </p:spPr>
        <p:txBody>
          <a:bodyPr>
            <a:noAutofit/>
          </a:bodyPr>
          <a:lstStyle/>
          <a:p>
            <a:r>
              <a:rPr lang="en-US" dirty="0"/>
              <a:t>Business Retention/Recovery </a:t>
            </a:r>
            <a:br>
              <a:rPr lang="en-US" dirty="0"/>
            </a:br>
            <a:r>
              <a:rPr lang="en-US" dirty="0"/>
              <a:t>&amp; Expansion</a:t>
            </a:r>
          </a:p>
        </p:txBody>
      </p:sp>
      <p:sp>
        <p:nvSpPr>
          <p:cNvPr id="3" name="Content Placeholder 2">
            <a:extLst>
              <a:ext uri="{FF2B5EF4-FFF2-40B4-BE49-F238E27FC236}">
                <a16:creationId xmlns:a16="http://schemas.microsoft.com/office/drawing/2014/main" id="{C6D46229-DC4E-4A62-B589-552BB2E53B68}"/>
              </a:ext>
            </a:extLst>
          </p:cNvPr>
          <p:cNvSpPr>
            <a:spLocks noGrp="1"/>
          </p:cNvSpPr>
          <p:nvPr>
            <p:ph idx="1"/>
          </p:nvPr>
        </p:nvSpPr>
        <p:spPr>
          <a:xfrm>
            <a:off x="385838" y="1388533"/>
            <a:ext cx="6797524" cy="5752495"/>
          </a:xfrm>
        </p:spPr>
        <p:txBody>
          <a:bodyPr>
            <a:noAutofit/>
          </a:bodyPr>
          <a:lstStyle/>
          <a:p>
            <a:r>
              <a:rPr lang="en-US" sz="1400" b="1" dirty="0"/>
              <a:t>Activities:</a:t>
            </a:r>
          </a:p>
          <a:p>
            <a:pPr marL="571500" indent="-228600">
              <a:buFont typeface="Arial" panose="020B0604020202020204" pitchFamily="34" charset="0"/>
              <a:buChar char="•"/>
            </a:pPr>
            <a:r>
              <a:rPr lang="en-US" sz="1400" dirty="0"/>
              <a:t>COVID-19 and other grants </a:t>
            </a:r>
          </a:p>
          <a:p>
            <a:pPr marL="571500" indent="-228600">
              <a:buFont typeface="Arial" panose="020B0604020202020204" pitchFamily="34" charset="0"/>
              <a:buChar char="•"/>
            </a:pPr>
            <a:r>
              <a:rPr lang="en-US" sz="1400" dirty="0"/>
              <a:t>Low interest loans – purchase of buildings, new equipment</a:t>
            </a:r>
          </a:p>
          <a:p>
            <a:pPr marL="571500" indent="-228600">
              <a:buFont typeface="Arial" panose="020B0604020202020204" pitchFamily="34" charset="0"/>
              <a:buChar char="•"/>
            </a:pPr>
            <a:r>
              <a:rPr lang="en-US" sz="1400" dirty="0"/>
              <a:t>Tax credits</a:t>
            </a:r>
          </a:p>
          <a:p>
            <a:pPr marL="571500" indent="-228600">
              <a:buFont typeface="Arial" panose="020B0604020202020204" pitchFamily="34" charset="0"/>
              <a:buChar char="•"/>
            </a:pPr>
            <a:r>
              <a:rPr lang="en-US" sz="1400" dirty="0"/>
              <a:t>Use of zoning, permitting assistance</a:t>
            </a:r>
          </a:p>
          <a:p>
            <a:pPr marL="571500" indent="-228600">
              <a:buFont typeface="Arial" panose="020B0604020202020204" pitchFamily="34" charset="0"/>
              <a:buChar char="•"/>
            </a:pPr>
            <a:r>
              <a:rPr lang="en-US" sz="1400" dirty="0"/>
              <a:t>Workforce training and assistance</a:t>
            </a:r>
          </a:p>
          <a:p>
            <a:pPr marL="571500" indent="-228600">
              <a:buFont typeface="Arial" panose="020B0604020202020204" pitchFamily="34" charset="0"/>
              <a:buChar char="•"/>
            </a:pPr>
            <a:r>
              <a:rPr lang="en-US" sz="1400" dirty="0"/>
              <a:t>Industry cluster strategies</a:t>
            </a:r>
          </a:p>
          <a:p>
            <a:pPr marL="571500" indent="-228600">
              <a:buFont typeface="Arial" panose="020B0604020202020204" pitchFamily="34" charset="0"/>
              <a:buChar char="•"/>
            </a:pPr>
            <a:r>
              <a:rPr lang="en-US" sz="1400" dirty="0"/>
              <a:t>Periodic surveys, interviews &amp; visits/relationship building</a:t>
            </a:r>
          </a:p>
          <a:p>
            <a:pPr marL="571500" indent="-228600">
              <a:buFont typeface="Arial" panose="020B0604020202020204" pitchFamily="34" charset="0"/>
              <a:buChar char="•"/>
            </a:pPr>
            <a:r>
              <a:rPr lang="en-US" sz="1400" dirty="0"/>
              <a:t>Benchmarking</a:t>
            </a:r>
          </a:p>
          <a:p>
            <a:r>
              <a:rPr lang="en-US" sz="1400" b="1" dirty="0"/>
              <a:t>Quantitative Measures:</a:t>
            </a:r>
          </a:p>
          <a:p>
            <a:pPr marL="571500" indent="-228600">
              <a:buFont typeface="Arial" panose="020B0604020202020204" pitchFamily="34" charset="0"/>
              <a:buChar char="•"/>
            </a:pPr>
            <a:r>
              <a:rPr lang="en-US" sz="1300" dirty="0"/>
              <a:t>Number of Jobs recovered/retained/created</a:t>
            </a:r>
          </a:p>
          <a:p>
            <a:pPr marL="571500" indent="-228600">
              <a:buFont typeface="Arial" panose="020B0604020202020204" pitchFamily="34" charset="0"/>
              <a:buChar char="•"/>
            </a:pPr>
            <a:r>
              <a:rPr lang="en-US" sz="1300" dirty="0"/>
              <a:t>Number of Retained Businesses</a:t>
            </a:r>
          </a:p>
          <a:p>
            <a:pPr marL="571500" indent="-228600">
              <a:buFont typeface="Arial" panose="020B0604020202020204" pitchFamily="34" charset="0"/>
              <a:buChar char="•"/>
            </a:pPr>
            <a:r>
              <a:rPr lang="en-US" sz="1300" dirty="0"/>
              <a:t>Number of Businesses visited; % of Jobs Held by Local Residents; Avg. Salary</a:t>
            </a:r>
          </a:p>
          <a:p>
            <a:r>
              <a:rPr lang="en-US" sz="1400" b="1" dirty="0"/>
              <a:t>Qualitative Measures:</a:t>
            </a:r>
          </a:p>
          <a:p>
            <a:pPr marL="571500" indent="-228600">
              <a:buFont typeface="Arial" panose="020B0604020202020204" pitchFamily="34" charset="0"/>
              <a:buChar char="•"/>
            </a:pPr>
            <a:r>
              <a:rPr lang="en-US" sz="1300" dirty="0"/>
              <a:t>Business perceptions of local government, community</a:t>
            </a:r>
          </a:p>
          <a:p>
            <a:pPr marL="571500" indent="-228600">
              <a:buFont typeface="Arial" panose="020B0604020202020204" pitchFamily="34" charset="0"/>
              <a:buChar char="•"/>
            </a:pPr>
            <a:r>
              <a:rPr lang="en-US" sz="1300" dirty="0"/>
              <a:t>Involvement of assisted businesses in community/government</a:t>
            </a:r>
          </a:p>
        </p:txBody>
      </p:sp>
    </p:spTree>
    <p:extLst>
      <p:ext uri="{BB962C8B-B14F-4D97-AF65-F5344CB8AC3E}">
        <p14:creationId xmlns:p14="http://schemas.microsoft.com/office/powerpoint/2010/main" val="42395377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6001</TotalTime>
  <Words>1638</Words>
  <Application>Microsoft Office PowerPoint</Application>
  <PresentationFormat>On-screen Show (4:3)</PresentationFormat>
  <Paragraphs>228</Paragraphs>
  <Slides>19</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Cabin</vt:lpstr>
      <vt:lpstr>Calibri</vt:lpstr>
      <vt:lpstr>Calibri Light</vt:lpstr>
      <vt:lpstr>Courier New</vt:lpstr>
      <vt:lpstr>Roboto Black</vt:lpstr>
      <vt:lpstr>Roboto Light</vt:lpstr>
      <vt:lpstr>Trebuchet MS</vt:lpstr>
      <vt:lpstr>Wingdings 3</vt:lpstr>
      <vt:lpstr>Facet</vt:lpstr>
      <vt:lpstr>Office Theme</vt:lpstr>
      <vt:lpstr>Working Together for Job Recovery   &amp; Economic Prosperity Across Washington  Introduction to Economic Development  During COVID-19 and Beyond</vt:lpstr>
      <vt:lpstr>Introductions</vt:lpstr>
      <vt:lpstr>Defining Economic Development</vt:lpstr>
      <vt:lpstr>Defining Economic Development</vt:lpstr>
      <vt:lpstr>Limitations on Economic Development in Washington</vt:lpstr>
      <vt:lpstr>Many Partners in the Economic Development Ecosystem   </vt:lpstr>
      <vt:lpstr>Economic Development Strategies</vt:lpstr>
      <vt:lpstr>Common Local Government Economic Development Strategies</vt:lpstr>
      <vt:lpstr>Business Retention/Recovery  &amp; Expansion</vt:lpstr>
      <vt:lpstr>Business Retention/Recovery &amp; Expansion Resources  </vt:lpstr>
      <vt:lpstr>Business Recruitment/Site Selection</vt:lpstr>
      <vt:lpstr>Industry Clusters/Sectors</vt:lpstr>
      <vt:lpstr>Economic Crisis is Statewide </vt:lpstr>
      <vt:lpstr>PowerPoint Presentation</vt:lpstr>
      <vt:lpstr>Washington Commerce </vt:lpstr>
      <vt:lpstr>Economic Recovery Dashboard</vt:lpstr>
      <vt:lpstr>Key COVID-19 Resources</vt:lpstr>
      <vt:lpstr>WEDA’s Top Priorities</vt:lpstr>
      <vt:lpstr>Let’s 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for Jobs &amp; Economic Prosperity Across Washington</dc:title>
  <dc:creator>Suzanne</dc:creator>
  <cp:lastModifiedBy>Suzanne Dale Estey</cp:lastModifiedBy>
  <cp:revision>139</cp:revision>
  <dcterms:created xsi:type="dcterms:W3CDTF">2019-06-17T06:27:40Z</dcterms:created>
  <dcterms:modified xsi:type="dcterms:W3CDTF">2020-11-10T01:40:26Z</dcterms:modified>
</cp:coreProperties>
</file>