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56" r:id="rId2"/>
    <p:sldId id="331" r:id="rId3"/>
    <p:sldId id="343" r:id="rId4"/>
    <p:sldId id="261" r:id="rId5"/>
    <p:sldId id="355" r:id="rId6"/>
    <p:sldId id="325" r:id="rId7"/>
    <p:sldId id="365" r:id="rId8"/>
    <p:sldId id="347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11" r:id="rId17"/>
    <p:sldId id="335" r:id="rId18"/>
    <p:sldId id="363" r:id="rId19"/>
    <p:sldId id="364" r:id="rId20"/>
    <p:sldId id="338" r:id="rId21"/>
    <p:sldId id="340" r:id="rId22"/>
    <p:sldId id="310" r:id="rId23"/>
    <p:sldId id="342" r:id="rId24"/>
    <p:sldId id="336" r:id="rId25"/>
    <p:sldId id="337" r:id="rId26"/>
    <p:sldId id="345" r:id="rId27"/>
    <p:sldId id="346" r:id="rId28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6E77"/>
    <a:srgbClr val="52949E"/>
    <a:srgbClr val="DBD6D4"/>
    <a:srgbClr val="004650"/>
    <a:srgbClr val="2F2726"/>
    <a:srgbClr val="2A2322"/>
    <a:srgbClr val="46506D"/>
    <a:srgbClr val="463935"/>
    <a:srgbClr val="3A2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43" autoAdjust="0"/>
  </p:normalViewPr>
  <p:slideViewPr>
    <p:cSldViewPr showGuides="1">
      <p:cViewPr varScale="1">
        <p:scale>
          <a:sx n="109" d="100"/>
          <a:sy n="109" d="100"/>
        </p:scale>
        <p:origin x="9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B149-7720-473C-B73A-C7CE1D724D5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45162-CE34-444E-8B5F-2D5F488723F7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BUSINESS PROJECT</a:t>
          </a:r>
        </a:p>
      </dgm:t>
    </dgm:pt>
    <dgm:pt modelId="{9ED694C8-E855-4F44-AA4B-3C2BE30B4637}" type="parTrans" cxnId="{9CD2E325-2C83-4FAB-A78E-052AA54F7AFD}">
      <dgm:prSet/>
      <dgm:spPr/>
      <dgm:t>
        <a:bodyPr/>
        <a:lstStyle/>
        <a:p>
          <a:endParaRPr lang="en-US"/>
        </a:p>
      </dgm:t>
    </dgm:pt>
    <dgm:pt modelId="{CAC52D35-DAB5-42BE-87FD-D6038F790C55}" type="sibTrans" cxnId="{9CD2E325-2C83-4FAB-A78E-052AA54F7AFD}">
      <dgm:prSet/>
      <dgm:spPr/>
      <dgm:t>
        <a:bodyPr/>
        <a:lstStyle/>
        <a:p>
          <a:endParaRPr lang="en-US"/>
        </a:p>
      </dgm:t>
    </dgm:pt>
    <dgm:pt modelId="{BD54CDAF-ADC6-4A0F-B01A-7FC4EFF718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000" dirty="0"/>
            <a:t>Department of Commerce</a:t>
          </a:r>
        </a:p>
      </dgm:t>
    </dgm:pt>
    <dgm:pt modelId="{31A1DBA5-5AED-4039-99F1-BA59829AE130}" type="parTrans" cxnId="{24926936-4364-4316-9769-8DE2C5D18C26}">
      <dgm:prSet/>
      <dgm:spPr/>
      <dgm:t>
        <a:bodyPr/>
        <a:lstStyle/>
        <a:p>
          <a:endParaRPr lang="en-US"/>
        </a:p>
      </dgm:t>
    </dgm:pt>
    <dgm:pt modelId="{B6019A1B-60CE-4561-81E0-CDE64FA89852}" type="sibTrans" cxnId="{24926936-4364-4316-9769-8DE2C5D18C26}">
      <dgm:prSet/>
      <dgm:spPr/>
      <dgm:t>
        <a:bodyPr/>
        <a:lstStyle/>
        <a:p>
          <a:endParaRPr lang="en-US"/>
        </a:p>
      </dgm:t>
    </dgm:pt>
    <dgm:pt modelId="{FC687343-27CE-4CF9-983F-8B04D935C8A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dirty="0"/>
            <a:t>Associate Development Organization</a:t>
          </a:r>
        </a:p>
      </dgm:t>
    </dgm:pt>
    <dgm:pt modelId="{93FEF6DB-7051-4B9B-A1EC-0A97F7ADBA4A}" type="parTrans" cxnId="{360F1EE3-B556-474D-BEB3-ECCF81B18B20}">
      <dgm:prSet/>
      <dgm:spPr/>
      <dgm:t>
        <a:bodyPr/>
        <a:lstStyle/>
        <a:p>
          <a:endParaRPr lang="en-US"/>
        </a:p>
      </dgm:t>
    </dgm:pt>
    <dgm:pt modelId="{64D05238-6D3D-4305-A816-D72B396CE7E6}" type="sibTrans" cxnId="{360F1EE3-B556-474D-BEB3-ECCF81B18B20}">
      <dgm:prSet/>
      <dgm:spPr/>
      <dgm:t>
        <a:bodyPr/>
        <a:lstStyle/>
        <a:p>
          <a:endParaRPr lang="en-US"/>
        </a:p>
      </dgm:t>
    </dgm:pt>
    <dgm:pt modelId="{47285DA0-E4F8-4E94-B0EF-2DB275214AD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City &amp; County</a:t>
          </a:r>
        </a:p>
      </dgm:t>
    </dgm:pt>
    <dgm:pt modelId="{A960AB2A-7B84-4817-BE79-4745D4DAE9C1}" type="parTrans" cxnId="{07688EE4-3CA0-4BDE-8994-928ECB81276C}">
      <dgm:prSet/>
      <dgm:spPr/>
      <dgm:t>
        <a:bodyPr/>
        <a:lstStyle/>
        <a:p>
          <a:endParaRPr lang="en-US"/>
        </a:p>
      </dgm:t>
    </dgm:pt>
    <dgm:pt modelId="{488D0164-2FDF-4557-B514-056417A618C6}" type="sibTrans" cxnId="{07688EE4-3CA0-4BDE-8994-928ECB81276C}">
      <dgm:prSet/>
      <dgm:spPr/>
      <dgm:t>
        <a:bodyPr/>
        <a:lstStyle/>
        <a:p>
          <a:endParaRPr lang="en-US"/>
        </a:p>
      </dgm:t>
    </dgm:pt>
    <dgm:pt modelId="{A91176B6-E142-43C4-B34E-68FF8979E46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dirty="0"/>
            <a:t>Associate Development Organization</a:t>
          </a:r>
        </a:p>
      </dgm:t>
    </dgm:pt>
    <dgm:pt modelId="{24FF41F2-A201-4678-B810-25550D4F4D47}" type="parTrans" cxnId="{CC7F6167-8F81-4BF0-A1CF-E86E468D552C}">
      <dgm:prSet/>
      <dgm:spPr/>
      <dgm:t>
        <a:bodyPr/>
        <a:lstStyle/>
        <a:p>
          <a:endParaRPr lang="en-US"/>
        </a:p>
      </dgm:t>
    </dgm:pt>
    <dgm:pt modelId="{BD32E47C-6135-46F3-99F9-774A7625C89E}" type="sibTrans" cxnId="{CC7F6167-8F81-4BF0-A1CF-E86E468D552C}">
      <dgm:prSet/>
      <dgm:spPr/>
      <dgm:t>
        <a:bodyPr/>
        <a:lstStyle/>
        <a:p>
          <a:endParaRPr lang="en-US"/>
        </a:p>
      </dgm:t>
    </dgm:pt>
    <dgm:pt modelId="{0C315EFD-BB78-4804-BBA5-058BEE2021F2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Department of Commerce</a:t>
          </a:r>
        </a:p>
      </dgm:t>
    </dgm:pt>
    <dgm:pt modelId="{F26DE2B7-7C06-47FC-8903-E76260B5D388}" type="parTrans" cxnId="{2C892F69-0932-4F76-9A6F-84678292EF32}">
      <dgm:prSet/>
      <dgm:spPr/>
      <dgm:t>
        <a:bodyPr/>
        <a:lstStyle/>
        <a:p>
          <a:endParaRPr lang="en-US"/>
        </a:p>
      </dgm:t>
    </dgm:pt>
    <dgm:pt modelId="{41E61128-03B4-403F-905F-9CBAA842C348}" type="sibTrans" cxnId="{2C892F69-0932-4F76-9A6F-84678292EF32}">
      <dgm:prSet/>
      <dgm:spPr/>
      <dgm:t>
        <a:bodyPr/>
        <a:lstStyle/>
        <a:p>
          <a:endParaRPr lang="en-US"/>
        </a:p>
      </dgm:t>
    </dgm:pt>
    <dgm:pt modelId="{E4067731-E285-4259-886E-83A18209E062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BUSINESS PROJECT</a:t>
          </a:r>
        </a:p>
      </dgm:t>
    </dgm:pt>
    <dgm:pt modelId="{B191B0F8-6A90-4159-B691-803AC117C7FD}" type="parTrans" cxnId="{118646B6-D051-430B-89A6-FB25DE7760EE}">
      <dgm:prSet/>
      <dgm:spPr/>
      <dgm:t>
        <a:bodyPr/>
        <a:lstStyle/>
        <a:p>
          <a:endParaRPr lang="en-US"/>
        </a:p>
      </dgm:t>
    </dgm:pt>
    <dgm:pt modelId="{65F0E4E1-74B3-4BBF-B36C-8C473A526968}" type="sibTrans" cxnId="{118646B6-D051-430B-89A6-FB25DE7760EE}">
      <dgm:prSet/>
      <dgm:spPr/>
      <dgm:t>
        <a:bodyPr/>
        <a:lstStyle/>
        <a:p>
          <a:endParaRPr lang="en-US"/>
        </a:p>
      </dgm:t>
    </dgm:pt>
    <dgm:pt modelId="{2EF7EA03-EACC-466B-842D-DA74A4A71693}" type="pres">
      <dgm:prSet presAssocID="{9FAAB149-7720-473C-B73A-C7CE1D724D5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4DEE3D0-2F95-4119-9456-B3104CCE213F}" type="pres">
      <dgm:prSet presAssocID="{DB745162-CE34-444E-8B5F-2D5F488723F7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F09BE-2B7C-41D7-AD76-B3567C30915B}" type="pres">
      <dgm:prSet presAssocID="{CAC52D35-DAB5-42BE-87FD-D6038F790C5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CBA1493-5EFC-4164-A08D-1F4E2A340C53}" type="pres">
      <dgm:prSet presAssocID="{BD54CDAF-ADC6-4A0F-B01A-7FC4EFF718C6}" presName="middleNode" presStyleCnt="0"/>
      <dgm:spPr/>
    </dgm:pt>
    <dgm:pt modelId="{9712F6AE-FD3E-4F2E-BC8B-5D1335510E79}" type="pres">
      <dgm:prSet presAssocID="{BD54CDAF-ADC6-4A0F-B01A-7FC4EFF718C6}" presName="padding" presStyleLbl="node1" presStyleIdx="0" presStyleCnt="7"/>
      <dgm:spPr/>
    </dgm:pt>
    <dgm:pt modelId="{873AD684-8543-4E6A-AB83-1AFF2F32160C}" type="pres">
      <dgm:prSet presAssocID="{BD54CDAF-ADC6-4A0F-B01A-7FC4EFF718C6}" presName="shap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2848-2D80-45FF-8A5B-F836D849C35D}" type="pres">
      <dgm:prSet presAssocID="{B6019A1B-60CE-4561-81E0-CDE64FA8985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30A5746-A635-4DE1-B7A4-DFB692248B4C}" type="pres">
      <dgm:prSet presAssocID="{FC687343-27CE-4CF9-983F-8B04D935C8AE}" presName="middleNode" presStyleCnt="0"/>
      <dgm:spPr/>
    </dgm:pt>
    <dgm:pt modelId="{A1C386B5-0B94-494F-B8C0-6E14D2A19635}" type="pres">
      <dgm:prSet presAssocID="{FC687343-27CE-4CF9-983F-8B04D935C8AE}" presName="padding" presStyleLbl="node1" presStyleIdx="1" presStyleCnt="7"/>
      <dgm:spPr/>
    </dgm:pt>
    <dgm:pt modelId="{EB28E432-F67D-49CE-AF7D-D92A7BB2ED36}" type="pres">
      <dgm:prSet presAssocID="{FC687343-27CE-4CF9-983F-8B04D935C8AE}" presName="shap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BEB7-9531-4992-BB7C-78BC76F5E262}" type="pres">
      <dgm:prSet presAssocID="{64D05238-6D3D-4305-A816-D72B396CE7E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BED3BFF-965B-4FFB-A211-3E98B03BBBD0}" type="pres">
      <dgm:prSet presAssocID="{47285DA0-E4F8-4E94-B0EF-2DB275214ADD}" presName="middleNode" presStyleCnt="0"/>
      <dgm:spPr/>
    </dgm:pt>
    <dgm:pt modelId="{A92CD629-5DC2-47F6-8224-C90D98000965}" type="pres">
      <dgm:prSet presAssocID="{47285DA0-E4F8-4E94-B0EF-2DB275214ADD}" presName="padding" presStyleLbl="node1" presStyleIdx="2" presStyleCnt="7"/>
      <dgm:spPr/>
    </dgm:pt>
    <dgm:pt modelId="{D178BAF8-4B04-4796-9332-B96C6BE571C7}" type="pres">
      <dgm:prSet presAssocID="{47285DA0-E4F8-4E94-B0EF-2DB275214ADD}" presName="shap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59E50-8FFF-4D35-B6BB-A5E518B8D679}" type="pres">
      <dgm:prSet presAssocID="{488D0164-2FDF-4557-B514-056417A618C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3325D68-A1DE-4318-9E53-3013ABB3C725}" type="pres">
      <dgm:prSet presAssocID="{A91176B6-E142-43C4-B34E-68FF8979E46F}" presName="middleNode" presStyleCnt="0"/>
      <dgm:spPr/>
    </dgm:pt>
    <dgm:pt modelId="{72ADC1BC-FF0B-4B2C-A295-51DDE25BAFF8}" type="pres">
      <dgm:prSet presAssocID="{A91176B6-E142-43C4-B34E-68FF8979E46F}" presName="padding" presStyleLbl="node1" presStyleIdx="3" presStyleCnt="7"/>
      <dgm:spPr/>
    </dgm:pt>
    <dgm:pt modelId="{8645E4E5-1526-4FB9-BC38-DB5020E39705}" type="pres">
      <dgm:prSet presAssocID="{A91176B6-E142-43C4-B34E-68FF8979E46F}" presName="shap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D7328-0F83-4470-9C05-187CCC883D7E}" type="pres">
      <dgm:prSet presAssocID="{BD32E47C-6135-46F3-99F9-774A7625C89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52F3168-CE29-41E7-A70F-F61BAD3B326C}" type="pres">
      <dgm:prSet presAssocID="{0C315EFD-BB78-4804-BBA5-058BEE2021F2}" presName="middleNode" presStyleCnt="0"/>
      <dgm:spPr/>
    </dgm:pt>
    <dgm:pt modelId="{4835EDAA-730A-4832-A67A-8A9A2CBC984A}" type="pres">
      <dgm:prSet presAssocID="{0C315EFD-BB78-4804-BBA5-058BEE2021F2}" presName="padding" presStyleLbl="node1" presStyleIdx="4" presStyleCnt="7"/>
      <dgm:spPr/>
    </dgm:pt>
    <dgm:pt modelId="{6D24937B-D8B2-4AF4-A92E-CF1D5EC41A67}" type="pres">
      <dgm:prSet presAssocID="{0C315EFD-BB78-4804-BBA5-058BEE2021F2}" presName="shap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A761-5542-45C4-BACB-4C0835263A30}" type="pres">
      <dgm:prSet presAssocID="{41E61128-03B4-403F-905F-9CBAA842C34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6AE2B08-A1FC-4CE0-9EAD-B8B187722EE1}" type="pres">
      <dgm:prSet presAssocID="{E4067731-E285-4259-886E-83A18209E062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3AA68-FE0C-43EA-A7A0-5C0BCCC057BB}" type="presOf" srcId="{B6019A1B-60CE-4561-81E0-CDE64FA89852}" destId="{ECD12848-2D80-45FF-8A5B-F836D849C35D}" srcOrd="0" destOrd="0" presId="urn:microsoft.com/office/officeart/2005/8/layout/bProcess2"/>
    <dgm:cxn modelId="{9CD2E325-2C83-4FAB-A78E-052AA54F7AFD}" srcId="{9FAAB149-7720-473C-B73A-C7CE1D724D52}" destId="{DB745162-CE34-444E-8B5F-2D5F488723F7}" srcOrd="0" destOrd="0" parTransId="{9ED694C8-E855-4F44-AA4B-3C2BE30B4637}" sibTransId="{CAC52D35-DAB5-42BE-87FD-D6038F790C55}"/>
    <dgm:cxn modelId="{07688EE4-3CA0-4BDE-8994-928ECB81276C}" srcId="{9FAAB149-7720-473C-B73A-C7CE1D724D52}" destId="{47285DA0-E4F8-4E94-B0EF-2DB275214ADD}" srcOrd="3" destOrd="0" parTransId="{A960AB2A-7B84-4817-BE79-4745D4DAE9C1}" sibTransId="{488D0164-2FDF-4557-B514-056417A618C6}"/>
    <dgm:cxn modelId="{360F1EE3-B556-474D-BEB3-ECCF81B18B20}" srcId="{9FAAB149-7720-473C-B73A-C7CE1D724D52}" destId="{FC687343-27CE-4CF9-983F-8B04D935C8AE}" srcOrd="2" destOrd="0" parTransId="{93FEF6DB-7051-4B9B-A1EC-0A97F7ADBA4A}" sibTransId="{64D05238-6D3D-4305-A816-D72B396CE7E6}"/>
    <dgm:cxn modelId="{EC18E911-BF64-4C67-8E4A-C8F70EC31CEE}" type="presOf" srcId="{9FAAB149-7720-473C-B73A-C7CE1D724D52}" destId="{2EF7EA03-EACC-466B-842D-DA74A4A71693}" srcOrd="0" destOrd="0" presId="urn:microsoft.com/office/officeart/2005/8/layout/bProcess2"/>
    <dgm:cxn modelId="{C90F4D3F-6FA6-41C7-961B-7E12440A1A2A}" type="presOf" srcId="{64D05238-6D3D-4305-A816-D72B396CE7E6}" destId="{9C61BEB7-9531-4992-BB7C-78BC76F5E262}" srcOrd="0" destOrd="0" presId="urn:microsoft.com/office/officeart/2005/8/layout/bProcess2"/>
    <dgm:cxn modelId="{1576D176-C42A-4752-8125-E99A5971C961}" type="presOf" srcId="{E4067731-E285-4259-886E-83A18209E062}" destId="{96AE2B08-A1FC-4CE0-9EAD-B8B187722EE1}" srcOrd="0" destOrd="0" presId="urn:microsoft.com/office/officeart/2005/8/layout/bProcess2"/>
    <dgm:cxn modelId="{118646B6-D051-430B-89A6-FB25DE7760EE}" srcId="{9FAAB149-7720-473C-B73A-C7CE1D724D52}" destId="{E4067731-E285-4259-886E-83A18209E062}" srcOrd="6" destOrd="0" parTransId="{B191B0F8-6A90-4159-B691-803AC117C7FD}" sibTransId="{65F0E4E1-74B3-4BBF-B36C-8C473A526968}"/>
    <dgm:cxn modelId="{AB90A3CC-80BA-4D91-AE85-1826B437E923}" type="presOf" srcId="{488D0164-2FDF-4557-B514-056417A618C6}" destId="{DD859E50-8FFF-4D35-B6BB-A5E518B8D679}" srcOrd="0" destOrd="0" presId="urn:microsoft.com/office/officeart/2005/8/layout/bProcess2"/>
    <dgm:cxn modelId="{0A8F9B7B-C9CA-4E2D-BBCA-5BF490CE5DA9}" type="presOf" srcId="{0C315EFD-BB78-4804-BBA5-058BEE2021F2}" destId="{6D24937B-D8B2-4AF4-A92E-CF1D5EC41A67}" srcOrd="0" destOrd="0" presId="urn:microsoft.com/office/officeart/2005/8/layout/bProcess2"/>
    <dgm:cxn modelId="{C2A621BE-1661-4C6C-80A4-4FE5B4FFBE24}" type="presOf" srcId="{A91176B6-E142-43C4-B34E-68FF8979E46F}" destId="{8645E4E5-1526-4FB9-BC38-DB5020E39705}" srcOrd="0" destOrd="0" presId="urn:microsoft.com/office/officeart/2005/8/layout/bProcess2"/>
    <dgm:cxn modelId="{22A108F5-EF64-4603-A3CE-55E689FFC3E1}" type="presOf" srcId="{FC687343-27CE-4CF9-983F-8B04D935C8AE}" destId="{EB28E432-F67D-49CE-AF7D-D92A7BB2ED36}" srcOrd="0" destOrd="0" presId="urn:microsoft.com/office/officeart/2005/8/layout/bProcess2"/>
    <dgm:cxn modelId="{24926936-4364-4316-9769-8DE2C5D18C26}" srcId="{9FAAB149-7720-473C-B73A-C7CE1D724D52}" destId="{BD54CDAF-ADC6-4A0F-B01A-7FC4EFF718C6}" srcOrd="1" destOrd="0" parTransId="{31A1DBA5-5AED-4039-99F1-BA59829AE130}" sibTransId="{B6019A1B-60CE-4561-81E0-CDE64FA89852}"/>
    <dgm:cxn modelId="{860F1A3C-AED0-486C-99DA-6AC8F218792C}" type="presOf" srcId="{47285DA0-E4F8-4E94-B0EF-2DB275214ADD}" destId="{D178BAF8-4B04-4796-9332-B96C6BE571C7}" srcOrd="0" destOrd="0" presId="urn:microsoft.com/office/officeart/2005/8/layout/bProcess2"/>
    <dgm:cxn modelId="{CC7F6167-8F81-4BF0-A1CF-E86E468D552C}" srcId="{9FAAB149-7720-473C-B73A-C7CE1D724D52}" destId="{A91176B6-E142-43C4-B34E-68FF8979E46F}" srcOrd="4" destOrd="0" parTransId="{24FF41F2-A201-4678-B810-25550D4F4D47}" sibTransId="{BD32E47C-6135-46F3-99F9-774A7625C89E}"/>
    <dgm:cxn modelId="{2C892F69-0932-4F76-9A6F-84678292EF32}" srcId="{9FAAB149-7720-473C-B73A-C7CE1D724D52}" destId="{0C315EFD-BB78-4804-BBA5-058BEE2021F2}" srcOrd="5" destOrd="0" parTransId="{F26DE2B7-7C06-47FC-8903-E76260B5D388}" sibTransId="{41E61128-03B4-403F-905F-9CBAA842C348}"/>
    <dgm:cxn modelId="{BA6CC148-BC81-4B70-A3E4-8DE83E468E67}" type="presOf" srcId="{BD32E47C-6135-46F3-99F9-774A7625C89E}" destId="{857D7328-0F83-4470-9C05-187CCC883D7E}" srcOrd="0" destOrd="0" presId="urn:microsoft.com/office/officeart/2005/8/layout/bProcess2"/>
    <dgm:cxn modelId="{E18307C2-D286-42FF-B2E1-7999AE2822A4}" type="presOf" srcId="{DB745162-CE34-444E-8B5F-2D5F488723F7}" destId="{94DEE3D0-2F95-4119-9456-B3104CCE213F}" srcOrd="0" destOrd="0" presId="urn:microsoft.com/office/officeart/2005/8/layout/bProcess2"/>
    <dgm:cxn modelId="{6BC078D1-CA87-4FA7-BF15-B8F31B742C80}" type="presOf" srcId="{BD54CDAF-ADC6-4A0F-B01A-7FC4EFF718C6}" destId="{873AD684-8543-4E6A-AB83-1AFF2F32160C}" srcOrd="0" destOrd="0" presId="urn:microsoft.com/office/officeart/2005/8/layout/bProcess2"/>
    <dgm:cxn modelId="{35EBE65A-6850-4C44-BD76-5A44EB2A0389}" type="presOf" srcId="{CAC52D35-DAB5-42BE-87FD-D6038F790C55}" destId="{B5BF09BE-2B7C-41D7-AD76-B3567C30915B}" srcOrd="0" destOrd="0" presId="urn:microsoft.com/office/officeart/2005/8/layout/bProcess2"/>
    <dgm:cxn modelId="{07FD41C1-A497-4062-A248-E501667B5ADE}" type="presOf" srcId="{41E61128-03B4-403F-905F-9CBAA842C348}" destId="{836AA761-5542-45C4-BACB-4C0835263A30}" srcOrd="0" destOrd="0" presId="urn:microsoft.com/office/officeart/2005/8/layout/bProcess2"/>
    <dgm:cxn modelId="{514D69F2-5D2C-4B34-A72D-1112CB05C243}" type="presParOf" srcId="{2EF7EA03-EACC-466B-842D-DA74A4A71693}" destId="{94DEE3D0-2F95-4119-9456-B3104CCE213F}" srcOrd="0" destOrd="0" presId="urn:microsoft.com/office/officeart/2005/8/layout/bProcess2"/>
    <dgm:cxn modelId="{A2951946-DCDD-4A95-A679-FAF414D197F1}" type="presParOf" srcId="{2EF7EA03-EACC-466B-842D-DA74A4A71693}" destId="{B5BF09BE-2B7C-41D7-AD76-B3567C30915B}" srcOrd="1" destOrd="0" presId="urn:microsoft.com/office/officeart/2005/8/layout/bProcess2"/>
    <dgm:cxn modelId="{FFFEB78B-3AB6-4F52-83D8-D70EF785AD99}" type="presParOf" srcId="{2EF7EA03-EACC-466B-842D-DA74A4A71693}" destId="{8CBA1493-5EFC-4164-A08D-1F4E2A340C53}" srcOrd="2" destOrd="0" presId="urn:microsoft.com/office/officeart/2005/8/layout/bProcess2"/>
    <dgm:cxn modelId="{A92859E6-F2D5-4403-BAB2-15EFF5149A95}" type="presParOf" srcId="{8CBA1493-5EFC-4164-A08D-1F4E2A340C53}" destId="{9712F6AE-FD3E-4F2E-BC8B-5D1335510E79}" srcOrd="0" destOrd="0" presId="urn:microsoft.com/office/officeart/2005/8/layout/bProcess2"/>
    <dgm:cxn modelId="{E7B9B8DC-7CB5-48B0-8D18-7E0A7B2E31D7}" type="presParOf" srcId="{8CBA1493-5EFC-4164-A08D-1F4E2A340C53}" destId="{873AD684-8543-4E6A-AB83-1AFF2F32160C}" srcOrd="1" destOrd="0" presId="urn:microsoft.com/office/officeart/2005/8/layout/bProcess2"/>
    <dgm:cxn modelId="{FFD5B9F7-B0F3-42D7-A274-B3F878DCC4EB}" type="presParOf" srcId="{2EF7EA03-EACC-466B-842D-DA74A4A71693}" destId="{ECD12848-2D80-45FF-8A5B-F836D849C35D}" srcOrd="3" destOrd="0" presId="urn:microsoft.com/office/officeart/2005/8/layout/bProcess2"/>
    <dgm:cxn modelId="{3DAD97E4-64F8-4910-B20F-7FA5ECBE7AFB}" type="presParOf" srcId="{2EF7EA03-EACC-466B-842D-DA74A4A71693}" destId="{C30A5746-A635-4DE1-B7A4-DFB692248B4C}" srcOrd="4" destOrd="0" presId="urn:microsoft.com/office/officeart/2005/8/layout/bProcess2"/>
    <dgm:cxn modelId="{F06A5932-C7A3-4322-BF5D-72749D4F768C}" type="presParOf" srcId="{C30A5746-A635-4DE1-B7A4-DFB692248B4C}" destId="{A1C386B5-0B94-494F-B8C0-6E14D2A19635}" srcOrd="0" destOrd="0" presId="urn:microsoft.com/office/officeart/2005/8/layout/bProcess2"/>
    <dgm:cxn modelId="{99C16CCA-8F38-47F4-8215-E8FC5EE0B0E3}" type="presParOf" srcId="{C30A5746-A635-4DE1-B7A4-DFB692248B4C}" destId="{EB28E432-F67D-49CE-AF7D-D92A7BB2ED36}" srcOrd="1" destOrd="0" presId="urn:microsoft.com/office/officeart/2005/8/layout/bProcess2"/>
    <dgm:cxn modelId="{F94DFBEB-1F59-47B0-9922-478864B3E84A}" type="presParOf" srcId="{2EF7EA03-EACC-466B-842D-DA74A4A71693}" destId="{9C61BEB7-9531-4992-BB7C-78BC76F5E262}" srcOrd="5" destOrd="0" presId="urn:microsoft.com/office/officeart/2005/8/layout/bProcess2"/>
    <dgm:cxn modelId="{F5CE120D-B282-4491-AF67-69337A8D5142}" type="presParOf" srcId="{2EF7EA03-EACC-466B-842D-DA74A4A71693}" destId="{0BED3BFF-965B-4FFB-A211-3E98B03BBBD0}" srcOrd="6" destOrd="0" presId="urn:microsoft.com/office/officeart/2005/8/layout/bProcess2"/>
    <dgm:cxn modelId="{27C6CCC7-4C32-45C5-92D0-FDBF0B031085}" type="presParOf" srcId="{0BED3BFF-965B-4FFB-A211-3E98B03BBBD0}" destId="{A92CD629-5DC2-47F6-8224-C90D98000965}" srcOrd="0" destOrd="0" presId="urn:microsoft.com/office/officeart/2005/8/layout/bProcess2"/>
    <dgm:cxn modelId="{BA91B428-745A-4657-AD53-CE49CF46C053}" type="presParOf" srcId="{0BED3BFF-965B-4FFB-A211-3E98B03BBBD0}" destId="{D178BAF8-4B04-4796-9332-B96C6BE571C7}" srcOrd="1" destOrd="0" presId="urn:microsoft.com/office/officeart/2005/8/layout/bProcess2"/>
    <dgm:cxn modelId="{375E9D20-C8E3-460F-ABD8-D338E15E6EC0}" type="presParOf" srcId="{2EF7EA03-EACC-466B-842D-DA74A4A71693}" destId="{DD859E50-8FFF-4D35-B6BB-A5E518B8D679}" srcOrd="7" destOrd="0" presId="urn:microsoft.com/office/officeart/2005/8/layout/bProcess2"/>
    <dgm:cxn modelId="{D0A88C06-E79F-4515-AD50-B0690206993A}" type="presParOf" srcId="{2EF7EA03-EACC-466B-842D-DA74A4A71693}" destId="{F3325D68-A1DE-4318-9E53-3013ABB3C725}" srcOrd="8" destOrd="0" presId="urn:microsoft.com/office/officeart/2005/8/layout/bProcess2"/>
    <dgm:cxn modelId="{159F1C12-BA0E-4CA1-B705-AA553E2B47A2}" type="presParOf" srcId="{F3325D68-A1DE-4318-9E53-3013ABB3C725}" destId="{72ADC1BC-FF0B-4B2C-A295-51DDE25BAFF8}" srcOrd="0" destOrd="0" presId="urn:microsoft.com/office/officeart/2005/8/layout/bProcess2"/>
    <dgm:cxn modelId="{E7556F87-F702-426A-B969-8DA446B8A924}" type="presParOf" srcId="{F3325D68-A1DE-4318-9E53-3013ABB3C725}" destId="{8645E4E5-1526-4FB9-BC38-DB5020E39705}" srcOrd="1" destOrd="0" presId="urn:microsoft.com/office/officeart/2005/8/layout/bProcess2"/>
    <dgm:cxn modelId="{CC3D8998-AD99-4F01-8EBB-BC482A21A776}" type="presParOf" srcId="{2EF7EA03-EACC-466B-842D-DA74A4A71693}" destId="{857D7328-0F83-4470-9C05-187CCC883D7E}" srcOrd="9" destOrd="0" presId="urn:microsoft.com/office/officeart/2005/8/layout/bProcess2"/>
    <dgm:cxn modelId="{D629F5E7-5071-4BE6-B7C8-06BD0A30E4E8}" type="presParOf" srcId="{2EF7EA03-EACC-466B-842D-DA74A4A71693}" destId="{252F3168-CE29-41E7-A70F-F61BAD3B326C}" srcOrd="10" destOrd="0" presId="urn:microsoft.com/office/officeart/2005/8/layout/bProcess2"/>
    <dgm:cxn modelId="{609F98D8-64FD-4FB1-A612-A7BA1C17615D}" type="presParOf" srcId="{252F3168-CE29-41E7-A70F-F61BAD3B326C}" destId="{4835EDAA-730A-4832-A67A-8A9A2CBC984A}" srcOrd="0" destOrd="0" presId="urn:microsoft.com/office/officeart/2005/8/layout/bProcess2"/>
    <dgm:cxn modelId="{EBDDE9F2-54B1-4CFE-A38E-6025540CB422}" type="presParOf" srcId="{252F3168-CE29-41E7-A70F-F61BAD3B326C}" destId="{6D24937B-D8B2-4AF4-A92E-CF1D5EC41A67}" srcOrd="1" destOrd="0" presId="urn:microsoft.com/office/officeart/2005/8/layout/bProcess2"/>
    <dgm:cxn modelId="{04345A73-7633-49CF-8837-D2860DFD773D}" type="presParOf" srcId="{2EF7EA03-EACC-466B-842D-DA74A4A71693}" destId="{836AA761-5542-45C4-BACB-4C0835263A30}" srcOrd="11" destOrd="0" presId="urn:microsoft.com/office/officeart/2005/8/layout/bProcess2"/>
    <dgm:cxn modelId="{694060BB-207F-4443-B807-13A189FE8707}" type="presParOf" srcId="{2EF7EA03-EACC-466B-842D-DA74A4A71693}" destId="{96AE2B08-A1FC-4CE0-9EAD-B8B187722EE1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3D0-2F95-4119-9456-B3104CCE213F}">
      <dsp:nvSpPr>
        <dsp:cNvPr id="0" name=""/>
        <dsp:cNvSpPr/>
      </dsp:nvSpPr>
      <dsp:spPr>
        <a:xfrm>
          <a:off x="3795" y="817654"/>
          <a:ext cx="1411783" cy="141178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BUSINESS PROJECT</a:t>
          </a:r>
        </a:p>
      </dsp:txBody>
      <dsp:txXfrm>
        <a:off x="210546" y="1024405"/>
        <a:ext cx="998281" cy="998281"/>
      </dsp:txXfrm>
    </dsp:sp>
    <dsp:sp modelId="{B5BF09BE-2B7C-41D7-AD76-B3567C30915B}">
      <dsp:nvSpPr>
        <dsp:cNvPr id="0" name=""/>
        <dsp:cNvSpPr/>
      </dsp:nvSpPr>
      <dsp:spPr>
        <a:xfrm rot="10800000">
          <a:off x="462624" y="2411734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AD684-8543-4E6A-AB83-1AFF2F32160C}">
      <dsp:nvSpPr>
        <dsp:cNvPr id="0" name=""/>
        <dsp:cNvSpPr/>
      </dsp:nvSpPr>
      <dsp:spPr>
        <a:xfrm>
          <a:off x="238857" y="2958624"/>
          <a:ext cx="941659" cy="94165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Department of Commerce</a:t>
          </a:r>
        </a:p>
      </dsp:txBody>
      <dsp:txXfrm>
        <a:off x="376760" y="3096527"/>
        <a:ext cx="665853" cy="665853"/>
      </dsp:txXfrm>
    </dsp:sp>
    <dsp:sp modelId="{ECD12848-2D80-45FF-8A5B-F836D849C35D}">
      <dsp:nvSpPr>
        <dsp:cNvPr id="0" name=""/>
        <dsp:cNvSpPr/>
      </dsp:nvSpPr>
      <dsp:spPr>
        <a:xfrm rot="5400000">
          <a:off x="1532400" y="3236219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8E432-F67D-49CE-AF7D-D92A7BB2ED36}">
      <dsp:nvSpPr>
        <dsp:cNvPr id="0" name=""/>
        <dsp:cNvSpPr/>
      </dsp:nvSpPr>
      <dsp:spPr>
        <a:xfrm>
          <a:off x="2356532" y="2958624"/>
          <a:ext cx="941659" cy="941659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Associate Development Organization</a:t>
          </a:r>
        </a:p>
      </dsp:txBody>
      <dsp:txXfrm>
        <a:off x="2494435" y="3096527"/>
        <a:ext cx="665853" cy="665853"/>
      </dsp:txXfrm>
    </dsp:sp>
    <dsp:sp modelId="{9C61BEB7-9531-4992-BB7C-78BC76F5E262}">
      <dsp:nvSpPr>
        <dsp:cNvPr id="0" name=""/>
        <dsp:cNvSpPr/>
      </dsp:nvSpPr>
      <dsp:spPr>
        <a:xfrm>
          <a:off x="2580300" y="2272327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8BAF8-4B04-4796-9332-B96C6BE571C7}">
      <dsp:nvSpPr>
        <dsp:cNvPr id="0" name=""/>
        <dsp:cNvSpPr/>
      </dsp:nvSpPr>
      <dsp:spPr>
        <a:xfrm>
          <a:off x="2356532" y="1052716"/>
          <a:ext cx="941659" cy="94165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City &amp; County</a:t>
          </a:r>
        </a:p>
      </dsp:txBody>
      <dsp:txXfrm>
        <a:off x="2494435" y="1190619"/>
        <a:ext cx="665853" cy="665853"/>
      </dsp:txXfrm>
    </dsp:sp>
    <dsp:sp modelId="{DD859E50-8FFF-4D35-B6BB-A5E518B8D679}">
      <dsp:nvSpPr>
        <dsp:cNvPr id="0" name=""/>
        <dsp:cNvSpPr/>
      </dsp:nvSpPr>
      <dsp:spPr>
        <a:xfrm rot="5400000">
          <a:off x="3650075" y="1330311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E4E5-1526-4FB9-BC38-DB5020E39705}">
      <dsp:nvSpPr>
        <dsp:cNvPr id="0" name=""/>
        <dsp:cNvSpPr/>
      </dsp:nvSpPr>
      <dsp:spPr>
        <a:xfrm>
          <a:off x="4474207" y="1052716"/>
          <a:ext cx="941659" cy="941659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Associate Development Organization</a:t>
          </a:r>
        </a:p>
      </dsp:txBody>
      <dsp:txXfrm>
        <a:off x="4612110" y="1190619"/>
        <a:ext cx="665853" cy="665853"/>
      </dsp:txXfrm>
    </dsp:sp>
    <dsp:sp modelId="{857D7328-0F83-4470-9C05-187CCC883D7E}">
      <dsp:nvSpPr>
        <dsp:cNvPr id="0" name=""/>
        <dsp:cNvSpPr/>
      </dsp:nvSpPr>
      <dsp:spPr>
        <a:xfrm rot="10800000">
          <a:off x="4697975" y="2294203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937B-D8B2-4AF4-A92E-CF1D5EC41A67}">
      <dsp:nvSpPr>
        <dsp:cNvPr id="0" name=""/>
        <dsp:cNvSpPr/>
      </dsp:nvSpPr>
      <dsp:spPr>
        <a:xfrm>
          <a:off x="4474207" y="2958624"/>
          <a:ext cx="941659" cy="94165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Department of Commerce</a:t>
          </a:r>
        </a:p>
      </dsp:txBody>
      <dsp:txXfrm>
        <a:off x="4612110" y="3096527"/>
        <a:ext cx="665853" cy="665853"/>
      </dsp:txXfrm>
    </dsp:sp>
    <dsp:sp modelId="{836AA761-5542-45C4-BACB-4C0835263A30}">
      <dsp:nvSpPr>
        <dsp:cNvPr id="0" name=""/>
        <dsp:cNvSpPr/>
      </dsp:nvSpPr>
      <dsp:spPr>
        <a:xfrm rot="5400000">
          <a:off x="5650220" y="3236219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E2B08-A1FC-4CE0-9EAD-B8B187722EE1}">
      <dsp:nvSpPr>
        <dsp:cNvPr id="0" name=""/>
        <dsp:cNvSpPr/>
      </dsp:nvSpPr>
      <dsp:spPr>
        <a:xfrm>
          <a:off x="6356821" y="2723562"/>
          <a:ext cx="1411783" cy="141178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BUSINESS PROJECT</a:t>
          </a:r>
        </a:p>
      </dsp:txBody>
      <dsp:txXfrm>
        <a:off x="6563572" y="2930313"/>
        <a:ext cx="998281" cy="998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81D3CE-3B4B-4C06-AFD8-80CA48DBF196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B4A5F9-26B6-461E-A25F-86052AC65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3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3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0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1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5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1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3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your needs, consider the cost of outsourcing vs. in house work. Staff time is not 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2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3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5F9-26B6-461E-A25F-86052AC650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ape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6034542" cy="490077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676401"/>
            <a:ext cx="4572000" cy="19240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676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pe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6034542" cy="490077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69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30480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304800" y="4419600"/>
            <a:ext cx="8458200" cy="2209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baseline="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baseline="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baseline="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baseline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54" y="0"/>
            <a:ext cx="905569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38200" y="838200"/>
            <a:ext cx="35814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572000" y="838200"/>
            <a:ext cx="3810000" cy="441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54" y="0"/>
            <a:ext cx="9055691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4267200"/>
            <a:ext cx="3352800" cy="1905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52400"/>
            <a:ext cx="5715000" cy="635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5486400" y="4343400"/>
            <a:ext cx="3352800" cy="1905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6200" y="152400"/>
            <a:ext cx="5715000" cy="635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rgbClr val="463935"/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563880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5000" y="47625"/>
            <a:ext cx="5314950" cy="590672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0100" y="5867400"/>
            <a:ext cx="7734300" cy="762000"/>
          </a:xfrm>
        </p:spPr>
        <p:txBody>
          <a:bodyPr/>
          <a:lstStyle>
            <a:lvl1pPr algn="ctr">
              <a:buNone/>
              <a:defRPr sz="4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 txBox="1">
            <a:spLocks/>
          </p:cNvSpPr>
          <p:nvPr userDrawn="1"/>
        </p:nvSpPr>
        <p:spPr>
          <a:xfrm>
            <a:off x="228600" y="5638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57201"/>
            <a:ext cx="4625297" cy="5140288"/>
          </a:xfrm>
          <a:prstGeom prst="rect">
            <a:avLst/>
          </a:prstGeom>
        </p:spPr>
      </p:pic>
      <p:sp>
        <p:nvSpPr>
          <p:cNvPr id="10" name="Title 10"/>
          <p:cNvSpPr txBox="1">
            <a:spLocks/>
          </p:cNvSpPr>
          <p:nvPr userDrawn="1"/>
        </p:nvSpPr>
        <p:spPr>
          <a:xfrm>
            <a:off x="381000" y="5791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0100" y="5867400"/>
            <a:ext cx="7734300" cy="762000"/>
          </a:xfrm>
        </p:spPr>
        <p:txBody>
          <a:bodyPr/>
          <a:lstStyle>
            <a:lvl1pPr algn="ctr">
              <a:buNone/>
              <a:defRPr sz="4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457200"/>
            <a:ext cx="4625297" cy="514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_double_cov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1608288"/>
            <a:ext cx="3276600" cy="3641424"/>
          </a:xfrm>
          <a:prstGeom prst="rect">
            <a:avLst/>
          </a:prstGeom>
        </p:spPr>
      </p:pic>
      <p:pic>
        <p:nvPicPr>
          <p:cNvPr id="7" name="Picture 6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53000" y="1608288"/>
            <a:ext cx="3276600" cy="3641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 txBox="1">
            <a:spLocks/>
          </p:cNvSpPr>
          <p:nvPr userDrawn="1"/>
        </p:nvSpPr>
        <p:spPr>
          <a:xfrm>
            <a:off x="228600" y="5638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0100" y="5867400"/>
            <a:ext cx="7734300" cy="762000"/>
          </a:xfrm>
        </p:spPr>
        <p:txBody>
          <a:bodyPr/>
          <a:lstStyle>
            <a:lvl1pPr algn="ctr">
              <a:buNone/>
              <a:defRPr sz="4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per_double_cov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6F31-9AE1-4AD3-B030-8DBC4F5E3B2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73100" dist="635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0"/>
          <p:cNvSpPr txBox="1">
            <a:spLocks/>
          </p:cNvSpPr>
          <p:nvPr userDrawn="1"/>
        </p:nvSpPr>
        <p:spPr>
          <a:xfrm>
            <a:off x="228600" y="5638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0100" y="5867400"/>
            <a:ext cx="7734300" cy="762000"/>
          </a:xfrm>
        </p:spPr>
        <p:txBody>
          <a:bodyPr/>
          <a:lstStyle>
            <a:lvl1pPr algn="ctr">
              <a:buNone/>
              <a:defRPr sz="4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3078181" cy="3420912"/>
          </a:xfrm>
          <a:prstGeom prst="rect">
            <a:avLst/>
          </a:prstGeom>
        </p:spPr>
      </p:pic>
      <p:pic>
        <p:nvPicPr>
          <p:cNvPr id="11" name="Picture 10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0" y="1981200"/>
            <a:ext cx="3078181" cy="3420912"/>
          </a:xfrm>
          <a:prstGeom prst="rect">
            <a:avLst/>
          </a:prstGeom>
        </p:spPr>
      </p:pic>
      <p:pic>
        <p:nvPicPr>
          <p:cNvPr id="15" name="Picture 14" descr="stack_pap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65819" y="1981200"/>
            <a:ext cx="3078181" cy="342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609600" y="1981200"/>
            <a:ext cx="1295400" cy="381000"/>
          </a:xfrm>
          <a:prstGeom prst="roundRect">
            <a:avLst/>
          </a:prstGeom>
          <a:gradFill>
            <a:gsLst>
              <a:gs pos="100000">
                <a:srgbClr val="346E77"/>
              </a:gs>
              <a:gs pos="0">
                <a:srgbClr val="52949E"/>
              </a:gs>
            </a:gsLst>
            <a:lin ang="5400000" scaled="1"/>
          </a:gradFill>
          <a:ln w="12700">
            <a:solidFill>
              <a:srgbClr val="00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609600" y="1295400"/>
            <a:ext cx="1295400" cy="381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346E77"/>
              </a:gs>
              <a:gs pos="0">
                <a:srgbClr val="52949E"/>
              </a:gs>
            </a:gsLst>
            <a:lin ang="5400000" scaled="1"/>
          </a:gradFill>
          <a:ln w="12700">
            <a:solidFill>
              <a:srgbClr val="00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609600" y="609600"/>
            <a:ext cx="1295400" cy="381000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346E77"/>
              </a:gs>
              <a:gs pos="0">
                <a:srgbClr val="52949E"/>
              </a:gs>
            </a:gsLst>
            <a:lin ang="5400000" scaled="1"/>
          </a:gradFill>
          <a:ln w="12700">
            <a:solidFill>
              <a:srgbClr val="004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533400" y="2667000"/>
            <a:ext cx="1295400" cy="381000"/>
          </a:xfrm>
          <a:prstGeom prst="roundRect">
            <a:avLst/>
          </a:prstGeom>
          <a:solidFill>
            <a:srgbClr val="46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27284" y="571934"/>
            <a:ext cx="4790684" cy="5497506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159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21284260">
            <a:off x="3882707" y="665306"/>
            <a:ext cx="4790684" cy="5497506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159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76116">
            <a:off x="3917680" y="664375"/>
            <a:ext cx="4790684" cy="5497506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159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15516" y="680222"/>
            <a:ext cx="4790684" cy="5497506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2159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" y="6324600"/>
            <a:ext cx="481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PPT objects if</a:t>
            </a:r>
            <a:r>
              <a:rPr lang="en-US" baseline="0" dirty="0" smtClean="0"/>
              <a:t> you want to edit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B7E5-A31E-4BA4-BDAD-B9A16EE8142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18C1-EB9A-47CD-874F-62663FC3C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49" r:id="rId12"/>
    <p:sldLayoutId id="2147483650" r:id="rId13"/>
    <p:sldLayoutId id="2147483657" r:id="rId14"/>
    <p:sldLayoutId id="2147483655" r:id="rId15"/>
    <p:sldLayoutId id="2147483659" r:id="rId16"/>
    <p:sldLayoutId id="2147483658" r:id="rId17"/>
    <p:sldLayoutId id="2147483660" r:id="rId18"/>
    <p:sldLayoutId id="2147483661" r:id="rId19"/>
    <p:sldLayoutId id="2147483662" r:id="rId20"/>
    <p:sldLayoutId id="214748365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.leg.wa.gov/rcw/default.aspx?cite=35.21.70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7467600" cy="1676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Jonathan Smith, </a:t>
            </a:r>
            <a:r>
              <a:rPr lang="en-US" dirty="0" err="1" smtClean="0"/>
              <a:t>CEcD</a:t>
            </a:r>
            <a:endParaRPr lang="en-US" dirty="0" smtClean="0"/>
          </a:p>
          <a:p>
            <a:pPr algn="r"/>
            <a:r>
              <a:rPr lang="en-US" dirty="0" smtClean="0"/>
              <a:t>Yakima County Development Association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29000" y="1447800"/>
            <a:ext cx="5181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 to Economic </a:t>
            </a:r>
            <a:r>
              <a:rPr lang="en-US" sz="5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</a:p>
          <a:p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422" y="4041228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$546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1013" y="335487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$2,521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422" y="4041228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$546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1013" y="335487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$2,521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217" y="2072282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$2,646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422" y="4041228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$546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7760" y="345004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$3,292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1013" y="335487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$2,521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217" y="2072282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$2,646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422" y="4041228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$546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7760" y="345004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$3,292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1013" y="335487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$2,521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217" y="2072282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$2,646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422" y="4041228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$546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8234" y="255801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$289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84273" y="2264151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$3,559</a:t>
            </a:r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9411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Top-5 Employing </a:t>
            </a:r>
            <a:r>
              <a:rPr lang="en-US" sz="2800" b="1" dirty="0" smtClean="0"/>
              <a:t>Industry Sectors in Yakima County?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9411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Top-5 Employing </a:t>
            </a:r>
            <a:r>
              <a:rPr lang="en-US" sz="2800" b="1" dirty="0" smtClean="0"/>
              <a:t>Industry Sectors in Yakima County?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15296" y="1665744"/>
            <a:ext cx="3471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Agriculture 26.6%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Government 15.7%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Health Care &amp; Social Assistance 14%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Retail Trade 9.6%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Manufacturing 7.5%</a:t>
            </a:r>
          </a:p>
        </p:txBody>
      </p:sp>
    </p:spTree>
    <p:extLst>
      <p:ext uri="{BB962C8B-B14F-4D97-AF65-F5344CB8AC3E}">
        <p14:creationId xmlns:p14="http://schemas.microsoft.com/office/powerpoint/2010/main" val="20120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9411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Top-5 Employing </a:t>
            </a:r>
            <a:r>
              <a:rPr lang="en-US" sz="2800" b="1" dirty="0" smtClean="0"/>
              <a:t>Industry Sectors in </a:t>
            </a:r>
            <a:r>
              <a:rPr lang="en-US" sz="2800" b="1" dirty="0" smtClean="0"/>
              <a:t>the Grandview </a:t>
            </a:r>
            <a:r>
              <a:rPr lang="en-US" sz="2800" b="1" dirty="0" err="1" smtClean="0"/>
              <a:t>Zipcode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9411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Top-5 Employing </a:t>
            </a:r>
            <a:r>
              <a:rPr lang="en-US" sz="2800" b="1" dirty="0" smtClean="0"/>
              <a:t>Industry Sectors in </a:t>
            </a:r>
            <a:r>
              <a:rPr lang="en-US" sz="2800" b="1" dirty="0" smtClean="0"/>
              <a:t>the Grandview </a:t>
            </a:r>
            <a:r>
              <a:rPr lang="en-US" sz="2800" b="1" dirty="0" err="1" smtClean="0"/>
              <a:t>Zipcode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15296" y="1665744"/>
            <a:ext cx="3471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Agriculture </a:t>
            </a:r>
            <a:r>
              <a:rPr lang="en-US" sz="2800" dirty="0" smtClean="0"/>
              <a:t>28.9%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Transportation and Warehousing 22.1%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Educational Services 10.6%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/>
              <a:t>Retail Trade </a:t>
            </a:r>
            <a:r>
              <a:rPr lang="en-US" sz="2800" dirty="0" smtClean="0"/>
              <a:t>9.4%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Health Care 8.4%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67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00" y="4343400"/>
            <a:ext cx="3429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Economic Development Council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set of programs and policies that aid in the creation, retention and expansion of jobs; the development of a stable tax base; and the enhancement of wealth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1" b="25641"/>
          <a:stretch/>
        </p:blipFill>
        <p:spPr>
          <a:xfrm>
            <a:off x="6054188" y="1093304"/>
            <a:ext cx="2293423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99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Economic Development Landscape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838200"/>
            <a:ext cx="701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RCW 35.21.703</a:t>
            </a:r>
            <a:r>
              <a:rPr lang="en-US" sz="2400" dirty="0"/>
              <a:t> and  RCW 36.01.085 </a:t>
            </a:r>
            <a:r>
              <a:rPr lang="en-US" sz="2400" dirty="0" smtClean="0"/>
              <a:t>- </a:t>
            </a:r>
            <a:r>
              <a:rPr lang="en-US" sz="2400" dirty="0"/>
              <a:t>Provides general authority for cities and counties to engage in economic development programs.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These statutes </a:t>
            </a:r>
            <a:r>
              <a:rPr lang="en-US" sz="2400" dirty="0"/>
              <a:t>gives authority for cities and counties to contract with private nonprofit corporations for the purpose of engaging in economic development programs, assuming the underlying transaction is constitutional.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statutes </a:t>
            </a:r>
            <a:r>
              <a:rPr lang="en-US" sz="2400" dirty="0"/>
              <a:t>precludes cities from entering into contracts with for-profit corporations.</a:t>
            </a:r>
            <a:r>
              <a:rPr lang="en-US" sz="2400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 Landscape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2895600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3869635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00" y="4343400"/>
            <a:ext cx="3429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Development Players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90674"/>
            <a:ext cx="3149600" cy="1771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897553"/>
            <a:ext cx="441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Associate Development Organizations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Department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Port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and Cities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Chambers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Development Centers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Facilities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Downtown Associations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Development Finance </a:t>
            </a:r>
            <a:r>
              <a:rPr lang="en-US" sz="2400" dirty="0" smtClean="0"/>
              <a:t>Institutions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Colleges &amp; Training Providers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2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Players Work as a Team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7988667"/>
              </p:ext>
            </p:extLst>
          </p:nvPr>
        </p:nvGraphicFramePr>
        <p:xfrm>
          <a:off x="762000" y="6858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 Part 2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</a:t>
            </a:r>
            <a:r>
              <a:rPr lang="en-US" sz="2800" b="1" dirty="0" smtClean="0"/>
              <a:t>Top-4 Site Selection Factors?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9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" y="5562600"/>
            <a:ext cx="77343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Pop Quiz Part 2</a:t>
            </a:r>
            <a:r>
              <a:rPr lang="en-US" dirty="0" smtClean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 </a:t>
            </a:r>
            <a:r>
              <a:rPr lang="en-US" sz="2800" b="1" dirty="0" smtClean="0"/>
              <a:t>Top-4 Site Selection Factors?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215296" y="1665744"/>
            <a:ext cx="3471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Skilled Labor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Highway Accessibility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Quality of Life</a:t>
            </a:r>
            <a:endParaRPr lang="en-US" sz="2800" dirty="0"/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/>
              <a:t>Construction Costs &amp; Lease Rates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5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What Elected Officials Should Know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143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Local Strengths &amp; Weaknesses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Place in the Broader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Vision and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Strategy to Attain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Economic Development Works With Other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Regulatory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Stakeholders &amp;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Needs of Business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Staff</a:t>
            </a:r>
          </a:p>
        </p:txBody>
      </p:sp>
    </p:spTree>
    <p:extLst>
      <p:ext uri="{BB962C8B-B14F-4D97-AF65-F5344CB8AC3E}">
        <p14:creationId xmlns:p14="http://schemas.microsoft.com/office/powerpoint/2010/main" val="7777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+mn-lt"/>
                <a:ea typeface="+mn-ea"/>
                <a:cs typeface="+mn-cs"/>
              </a:rPr>
              <a:t>It Doesn't Just Happen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/>
          <a:stretch/>
        </p:blipFill>
        <p:spPr>
          <a:xfrm>
            <a:off x="838200" y="1066800"/>
            <a:ext cx="7677150" cy="39624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81600" y="1219200"/>
            <a:ext cx="26401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just someone spending more time on something than anyone else might reasonably expect.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9262" y="3581400"/>
            <a:ext cx="69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Teller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3429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Economic Development Council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990600"/>
            <a:ext cx="457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Building Local Business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</a:t>
            </a:r>
            <a:r>
              <a:rPr lang="en-US" sz="2400" dirty="0" smtClean="0"/>
              <a:t>Recruitment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Estate Development &amp;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Workforce </a:t>
            </a:r>
            <a:r>
              <a:rPr lang="en-US" sz="2400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Credit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Finance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Foreign Direct Investment &amp; Exporting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Neighborhood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Technology-Led Development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1341"/>
            <a:ext cx="3048000" cy="2482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65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33541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FruitSmart</a:t>
            </a:r>
            <a:endParaRPr lang="en-US" sz="17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57948" y="233541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Bleyhl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Co-Op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381374" y="233541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WalMart</a:t>
            </a:r>
            <a:r>
              <a:rPr lang="en-US" sz="2000" b="1" dirty="0" smtClean="0"/>
              <a:t> Distribution Center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25585" y="602489"/>
            <a:ext cx="4492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chemeClr val="tx2"/>
                </a:solidFill>
              </a:rPr>
              <a:t>Primary Employers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3549"/>
            <a:ext cx="2056131" cy="107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3043297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8" y="3043297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33541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SafeWay</a:t>
            </a:r>
            <a:endParaRPr lang="en-US" sz="17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57948" y="233541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Dollar Tree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381374" y="233541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Molcajetes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27364" y="602489"/>
            <a:ext cx="5089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chemeClr val="tx2"/>
                </a:solidFill>
              </a:rPr>
              <a:t>Secondary Employers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6" y="3124200"/>
            <a:ext cx="2150094" cy="1188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7" y="3033713"/>
            <a:ext cx="2295543" cy="1385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57" y="3028087"/>
            <a:ext cx="2182433" cy="14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81325"/>
            <a:ext cx="7439025" cy="25050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Primary &amp; Secondary Employers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439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 Your Community Through Economic Development Glasses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" y="990600"/>
            <a:ext cx="7701610" cy="43434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982607" y="3515710"/>
            <a:ext cx="446690" cy="515007"/>
          </a:xfrm>
          <a:custGeom>
            <a:avLst/>
            <a:gdLst>
              <a:gd name="connsiteX0" fmla="*/ 0 w 446690"/>
              <a:gd name="connsiteY0" fmla="*/ 315311 h 515007"/>
              <a:gd name="connsiteX1" fmla="*/ 204952 w 446690"/>
              <a:gd name="connsiteY1" fmla="*/ 0 h 515007"/>
              <a:gd name="connsiteX2" fmla="*/ 446690 w 446690"/>
              <a:gd name="connsiteY2" fmla="*/ 115614 h 515007"/>
              <a:gd name="connsiteX3" fmla="*/ 367862 w 446690"/>
              <a:gd name="connsiteY3" fmla="*/ 515007 h 515007"/>
              <a:gd name="connsiteX4" fmla="*/ 262759 w 446690"/>
              <a:gd name="connsiteY4" fmla="*/ 509752 h 515007"/>
              <a:gd name="connsiteX5" fmla="*/ 0 w 446690"/>
              <a:gd name="connsiteY5" fmla="*/ 315311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690" h="515007">
                <a:moveTo>
                  <a:pt x="0" y="315311"/>
                </a:moveTo>
                <a:lnTo>
                  <a:pt x="204952" y="0"/>
                </a:lnTo>
                <a:lnTo>
                  <a:pt x="446690" y="115614"/>
                </a:lnTo>
                <a:lnTo>
                  <a:pt x="367862" y="515007"/>
                </a:lnTo>
                <a:lnTo>
                  <a:pt x="262759" y="509752"/>
                </a:lnTo>
                <a:lnTo>
                  <a:pt x="0" y="31531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50069" y="2196662"/>
            <a:ext cx="231228" cy="268014"/>
          </a:xfrm>
          <a:custGeom>
            <a:avLst/>
            <a:gdLst>
              <a:gd name="connsiteX0" fmla="*/ 0 w 231228"/>
              <a:gd name="connsiteY0" fmla="*/ 0 h 268014"/>
              <a:gd name="connsiteX1" fmla="*/ 231228 w 231228"/>
              <a:gd name="connsiteY1" fmla="*/ 0 h 268014"/>
              <a:gd name="connsiteX2" fmla="*/ 231228 w 231228"/>
              <a:gd name="connsiteY2" fmla="*/ 246993 h 268014"/>
              <a:gd name="connsiteX3" fmla="*/ 15765 w 231228"/>
              <a:gd name="connsiteY3" fmla="*/ 268014 h 268014"/>
              <a:gd name="connsiteX4" fmla="*/ 0 w 231228"/>
              <a:gd name="connsiteY4" fmla="*/ 0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28" h="268014">
                <a:moveTo>
                  <a:pt x="0" y="0"/>
                </a:moveTo>
                <a:lnTo>
                  <a:pt x="231228" y="0"/>
                </a:lnTo>
                <a:lnTo>
                  <a:pt x="231228" y="246993"/>
                </a:lnTo>
                <a:lnTo>
                  <a:pt x="15765" y="268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43752" y="3316014"/>
            <a:ext cx="1450427" cy="693683"/>
          </a:xfrm>
          <a:custGeom>
            <a:avLst/>
            <a:gdLst>
              <a:gd name="connsiteX0" fmla="*/ 5255 w 1450427"/>
              <a:gd name="connsiteY0" fmla="*/ 0 h 693683"/>
              <a:gd name="connsiteX1" fmla="*/ 1408386 w 1450427"/>
              <a:gd name="connsiteY1" fmla="*/ 21020 h 693683"/>
              <a:gd name="connsiteX2" fmla="*/ 1450427 w 1450427"/>
              <a:gd name="connsiteY2" fmla="*/ 693683 h 693683"/>
              <a:gd name="connsiteX3" fmla="*/ 0 w 1450427"/>
              <a:gd name="connsiteY3" fmla="*/ 688427 h 693683"/>
              <a:gd name="connsiteX4" fmla="*/ 5255 w 1450427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427" h="693683">
                <a:moveTo>
                  <a:pt x="5255" y="0"/>
                </a:moveTo>
                <a:lnTo>
                  <a:pt x="1408386" y="21020"/>
                </a:lnTo>
                <a:lnTo>
                  <a:pt x="1450427" y="693683"/>
                </a:lnTo>
                <a:lnTo>
                  <a:pt x="0" y="688427"/>
                </a:lnTo>
                <a:cubicBezTo>
                  <a:pt x="1752" y="458951"/>
                  <a:pt x="3503" y="229476"/>
                  <a:pt x="525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66290" y="4041228"/>
            <a:ext cx="1329558" cy="893379"/>
          </a:xfrm>
          <a:custGeom>
            <a:avLst/>
            <a:gdLst>
              <a:gd name="connsiteX0" fmla="*/ 131379 w 1329558"/>
              <a:gd name="connsiteY0" fmla="*/ 0 h 893379"/>
              <a:gd name="connsiteX1" fmla="*/ 1329558 w 1329558"/>
              <a:gd name="connsiteY1" fmla="*/ 31531 h 893379"/>
              <a:gd name="connsiteX2" fmla="*/ 1313793 w 1329558"/>
              <a:gd name="connsiteY2" fmla="*/ 893379 h 893379"/>
              <a:gd name="connsiteX3" fmla="*/ 0 w 1329558"/>
              <a:gd name="connsiteY3" fmla="*/ 867103 h 893379"/>
              <a:gd name="connsiteX4" fmla="*/ 0 w 1329558"/>
              <a:gd name="connsiteY4" fmla="*/ 147144 h 893379"/>
              <a:gd name="connsiteX5" fmla="*/ 141889 w 1329558"/>
              <a:gd name="connsiteY5" fmla="*/ 152400 h 893379"/>
              <a:gd name="connsiteX6" fmla="*/ 131379 w 1329558"/>
              <a:gd name="connsiteY6" fmla="*/ 0 h 8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558" h="893379">
                <a:moveTo>
                  <a:pt x="131379" y="0"/>
                </a:moveTo>
                <a:lnTo>
                  <a:pt x="1329558" y="31531"/>
                </a:lnTo>
                <a:lnTo>
                  <a:pt x="1313793" y="893379"/>
                </a:lnTo>
                <a:lnTo>
                  <a:pt x="0" y="867103"/>
                </a:lnTo>
                <a:lnTo>
                  <a:pt x="0" y="147144"/>
                </a:lnTo>
                <a:lnTo>
                  <a:pt x="141889" y="152400"/>
                </a:lnTo>
                <a:lnTo>
                  <a:pt x="13137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5421" y="4046483"/>
            <a:ext cx="704193" cy="641131"/>
          </a:xfrm>
          <a:custGeom>
            <a:avLst/>
            <a:gdLst>
              <a:gd name="connsiteX0" fmla="*/ 57807 w 704193"/>
              <a:gd name="connsiteY0" fmla="*/ 0 h 641131"/>
              <a:gd name="connsiteX1" fmla="*/ 105103 w 704193"/>
              <a:gd name="connsiteY1" fmla="*/ 126124 h 641131"/>
              <a:gd name="connsiteX2" fmla="*/ 0 w 704193"/>
              <a:gd name="connsiteY2" fmla="*/ 126124 h 641131"/>
              <a:gd name="connsiteX3" fmla="*/ 21020 w 704193"/>
              <a:gd name="connsiteY3" fmla="*/ 641131 h 641131"/>
              <a:gd name="connsiteX4" fmla="*/ 704193 w 704193"/>
              <a:gd name="connsiteY4" fmla="*/ 614855 h 641131"/>
              <a:gd name="connsiteX5" fmla="*/ 683172 w 704193"/>
              <a:gd name="connsiteY5" fmla="*/ 5255 h 641131"/>
              <a:gd name="connsiteX6" fmla="*/ 57807 w 704193"/>
              <a:gd name="connsiteY6" fmla="*/ 0 h 64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93" h="641131">
                <a:moveTo>
                  <a:pt x="57807" y="0"/>
                </a:moveTo>
                <a:lnTo>
                  <a:pt x="105103" y="126124"/>
                </a:lnTo>
                <a:lnTo>
                  <a:pt x="0" y="126124"/>
                </a:lnTo>
                <a:lnTo>
                  <a:pt x="21020" y="641131"/>
                </a:lnTo>
                <a:lnTo>
                  <a:pt x="704193" y="614855"/>
                </a:lnTo>
                <a:lnTo>
                  <a:pt x="683172" y="5255"/>
                </a:lnTo>
                <a:lnTo>
                  <a:pt x="57807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32179" y="2480441"/>
            <a:ext cx="268014" cy="830318"/>
          </a:xfrm>
          <a:custGeom>
            <a:avLst/>
            <a:gdLst>
              <a:gd name="connsiteX0" fmla="*/ 0 w 268014"/>
              <a:gd name="connsiteY0" fmla="*/ 0 h 830318"/>
              <a:gd name="connsiteX1" fmla="*/ 21021 w 268014"/>
              <a:gd name="connsiteY1" fmla="*/ 825062 h 830318"/>
              <a:gd name="connsiteX2" fmla="*/ 236483 w 268014"/>
              <a:gd name="connsiteY2" fmla="*/ 830318 h 830318"/>
              <a:gd name="connsiteX3" fmla="*/ 236483 w 268014"/>
              <a:gd name="connsiteY3" fmla="*/ 740980 h 830318"/>
              <a:gd name="connsiteX4" fmla="*/ 268014 w 268014"/>
              <a:gd name="connsiteY4" fmla="*/ 709449 h 830318"/>
              <a:gd name="connsiteX5" fmla="*/ 199697 w 268014"/>
              <a:gd name="connsiteY5" fmla="*/ 641131 h 830318"/>
              <a:gd name="connsiteX6" fmla="*/ 194442 w 268014"/>
              <a:gd name="connsiteY6" fmla="*/ 252249 h 830318"/>
              <a:gd name="connsiteX7" fmla="*/ 262759 w 268014"/>
              <a:gd name="connsiteY7" fmla="*/ 94593 h 830318"/>
              <a:gd name="connsiteX8" fmla="*/ 0 w 268014"/>
              <a:gd name="connsiteY8" fmla="*/ 0 h 8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14" h="830318">
                <a:moveTo>
                  <a:pt x="0" y="0"/>
                </a:moveTo>
                <a:lnTo>
                  <a:pt x="21021" y="825062"/>
                </a:lnTo>
                <a:lnTo>
                  <a:pt x="236483" y="830318"/>
                </a:lnTo>
                <a:lnTo>
                  <a:pt x="236483" y="740980"/>
                </a:lnTo>
                <a:lnTo>
                  <a:pt x="268014" y="709449"/>
                </a:lnTo>
                <a:lnTo>
                  <a:pt x="199697" y="641131"/>
                </a:lnTo>
                <a:cubicBezTo>
                  <a:pt x="197945" y="511504"/>
                  <a:pt x="196194" y="381876"/>
                  <a:pt x="194442" y="252249"/>
                </a:cubicBezTo>
                <a:lnTo>
                  <a:pt x="262759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76500" y="2339975"/>
            <a:ext cx="171450" cy="282575"/>
          </a:xfrm>
          <a:custGeom>
            <a:avLst/>
            <a:gdLst>
              <a:gd name="connsiteX0" fmla="*/ 6350 w 171450"/>
              <a:gd name="connsiteY0" fmla="*/ 0 h 282575"/>
              <a:gd name="connsiteX1" fmla="*/ 171450 w 171450"/>
              <a:gd name="connsiteY1" fmla="*/ 0 h 282575"/>
              <a:gd name="connsiteX2" fmla="*/ 171450 w 171450"/>
              <a:gd name="connsiteY2" fmla="*/ 282575 h 282575"/>
              <a:gd name="connsiteX3" fmla="*/ 0 w 171450"/>
              <a:gd name="connsiteY3" fmla="*/ 282575 h 282575"/>
              <a:gd name="connsiteX4" fmla="*/ 6350 w 171450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82575">
                <a:moveTo>
                  <a:pt x="6350" y="0"/>
                </a:moveTo>
                <a:lnTo>
                  <a:pt x="171450" y="0"/>
                </a:lnTo>
                <a:lnTo>
                  <a:pt x="171450" y="282575"/>
                </a:lnTo>
                <a:lnTo>
                  <a:pt x="0" y="282575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3117" y="4164807"/>
            <a:ext cx="95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$29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 acre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4617</TotalTime>
  <Words>645</Words>
  <Application>Microsoft Office PowerPoint</Application>
  <PresentationFormat>On-screen Show (4:3)</PresentationFormat>
  <Paragraphs>178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International Economic Development Council</vt:lpstr>
      <vt:lpstr>International Economic Development Council </vt:lpstr>
      <vt:lpstr>PowerPoint Presentation</vt:lpstr>
      <vt:lpstr>PowerPoint Presentation</vt:lpstr>
      <vt:lpstr>Primary &amp; Secondary Employers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See Your Community Through Economic Development Glasses</vt:lpstr>
      <vt:lpstr>PowerPoint Presentation</vt:lpstr>
      <vt:lpstr>PowerPoint Presentation</vt:lpstr>
      <vt:lpstr>PowerPoint Presentation</vt:lpstr>
      <vt:lpstr>PowerPoint Presentation</vt:lpstr>
      <vt:lpstr>Economic Development Landscape</vt:lpstr>
      <vt:lpstr>Economic Development Landscape</vt:lpstr>
      <vt:lpstr>Economic Development Players</vt:lpstr>
      <vt:lpstr>How Players Work as a Team</vt:lpstr>
      <vt:lpstr>PowerPoint Presentation</vt:lpstr>
      <vt:lpstr>PowerPoint Presentation</vt:lpstr>
      <vt:lpstr>What Elected Officials Should Know</vt:lpstr>
      <vt:lpstr>It Doesn't Just Happen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Economic Development Organizations</dc:title>
  <dc:creator>Jonathan Smith</dc:creator>
  <cp:lastModifiedBy>Jonathan Smith</cp:lastModifiedBy>
  <cp:revision>373</cp:revision>
  <cp:lastPrinted>2016-03-08T23:45:47Z</cp:lastPrinted>
  <dcterms:created xsi:type="dcterms:W3CDTF">2011-05-25T17:05:37Z</dcterms:created>
  <dcterms:modified xsi:type="dcterms:W3CDTF">2021-02-17T02:04:00Z</dcterms:modified>
</cp:coreProperties>
</file>